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26" r:id="rId3"/>
    <p:sldId id="308" r:id="rId4"/>
    <p:sldId id="325" r:id="rId5"/>
    <p:sldId id="299" r:id="rId6"/>
    <p:sldId id="329" r:id="rId7"/>
    <p:sldId id="339" r:id="rId8"/>
    <p:sldId id="340" r:id="rId9"/>
    <p:sldId id="314" r:id="rId10"/>
    <p:sldId id="346" r:id="rId11"/>
    <p:sldId id="347" r:id="rId12"/>
    <p:sldId id="350" r:id="rId13"/>
    <p:sldId id="351" r:id="rId14"/>
    <p:sldId id="352" r:id="rId15"/>
    <p:sldId id="348" r:id="rId16"/>
    <p:sldId id="349" r:id="rId17"/>
    <p:sldId id="315" r:id="rId18"/>
    <p:sldId id="316" r:id="rId19"/>
    <p:sldId id="344" r:id="rId20"/>
    <p:sldId id="342" r:id="rId21"/>
    <p:sldId id="335" r:id="rId22"/>
    <p:sldId id="285" r:id="rId2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 autoAdjust="0"/>
    <p:restoredTop sz="94660"/>
  </p:normalViewPr>
  <p:slideViewPr>
    <p:cSldViewPr>
      <p:cViewPr varScale="1">
        <p:scale>
          <a:sx n="131" d="100"/>
          <a:sy n="131" d="100"/>
        </p:scale>
        <p:origin x="-109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B74F6-8C07-46B2-B779-514F2D4ED69B}" type="doc">
      <dgm:prSet loTypeId="urn:microsoft.com/office/officeart/2005/8/layout/arrow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C2BA9513-F054-4193-90DB-F4B9C0BD1B7E}">
      <dgm:prSet phldrT="[Text]"/>
      <dgm:spPr/>
      <dgm:t>
        <a:bodyPr lIns="36000" tIns="36000" rIns="36000" bIns="36000" anchor="t" anchorCtr="0"/>
        <a:lstStyle/>
        <a:p>
          <a:pPr algn="l"/>
          <a:r>
            <a:rPr lang="lv-LV" b="1" dirty="0" smtClean="0"/>
            <a:t>A)</a:t>
          </a:r>
          <a:r>
            <a:rPr lang="lv-LV" dirty="0" smtClean="0"/>
            <a:t> Saule ir arī Latvijā</a:t>
          </a:r>
        </a:p>
        <a:p>
          <a:pPr algn="l"/>
          <a:r>
            <a:rPr lang="lv-LV" b="1" dirty="0" smtClean="0"/>
            <a:t>B)</a:t>
          </a:r>
          <a:r>
            <a:rPr lang="lv-LV" dirty="0" smtClean="0"/>
            <a:t> Saules enerģētikas nozares (</a:t>
          </a:r>
          <a:r>
            <a:rPr lang="lv-LV" i="1" dirty="0" err="1" smtClean="0"/>
            <a:t>th</a:t>
          </a:r>
          <a:r>
            <a:rPr lang="lv-LV" i="1" dirty="0" smtClean="0"/>
            <a:t>/</a:t>
          </a:r>
          <a:r>
            <a:rPr lang="lv-LV" i="1" dirty="0" err="1" smtClean="0"/>
            <a:t>el</a:t>
          </a:r>
          <a:r>
            <a:rPr lang="lv-LV" dirty="0" smtClean="0"/>
            <a:t>) attīstība</a:t>
          </a:r>
        </a:p>
        <a:p>
          <a:pPr algn="l"/>
          <a:r>
            <a:rPr lang="lv-LV" b="1" dirty="0" smtClean="0"/>
            <a:t>C)</a:t>
          </a:r>
          <a:r>
            <a:rPr lang="lv-LV" dirty="0" smtClean="0"/>
            <a:t> Sabiedrības informētības līmeņa un realizēto projektu skaita pieaugums</a:t>
          </a:r>
        </a:p>
        <a:p>
          <a:pPr algn="l"/>
          <a:r>
            <a:rPr lang="lv-LV" b="1" dirty="0" smtClean="0"/>
            <a:t>D) </a:t>
          </a:r>
          <a:r>
            <a:rPr lang="lv-LV" dirty="0" smtClean="0"/>
            <a:t>“</a:t>
          </a:r>
          <a:r>
            <a:rPr lang="lv-LV" i="1" dirty="0" smtClean="0"/>
            <a:t>Krīze</a:t>
          </a:r>
          <a:r>
            <a:rPr lang="lv-LV" dirty="0" smtClean="0"/>
            <a:t>” ir galā.. ?! “</a:t>
          </a:r>
          <a:r>
            <a:rPr lang="lv-LV" i="1" dirty="0" smtClean="0"/>
            <a:t>Pedāli grīdā?”  </a:t>
          </a:r>
          <a:r>
            <a:rPr lang="lv-LV" dirty="0" smtClean="0">
              <a:sym typeface="Wingdings" pitchFamily="2" charset="2"/>
            </a:rPr>
            <a:t></a:t>
          </a:r>
          <a:endParaRPr lang="lv-LV" dirty="0"/>
        </a:p>
      </dgm:t>
    </dgm:pt>
    <dgm:pt modelId="{6FE09FD9-B748-4ACE-9F54-D406247A88A7}" type="parTrans" cxnId="{6C3B0F43-3129-4DA1-8A50-51488D125BC2}">
      <dgm:prSet/>
      <dgm:spPr/>
      <dgm:t>
        <a:bodyPr/>
        <a:lstStyle/>
        <a:p>
          <a:endParaRPr lang="lv-LV"/>
        </a:p>
      </dgm:t>
    </dgm:pt>
    <dgm:pt modelId="{2CA9D558-8B95-4707-88DB-05561344B15F}" type="sibTrans" cxnId="{6C3B0F43-3129-4DA1-8A50-51488D125BC2}">
      <dgm:prSet/>
      <dgm:spPr/>
      <dgm:t>
        <a:bodyPr/>
        <a:lstStyle/>
        <a:p>
          <a:endParaRPr lang="lv-LV"/>
        </a:p>
      </dgm:t>
    </dgm:pt>
    <dgm:pt modelId="{8E81C9E5-CDAB-4C78-B815-4654057690B4}">
      <dgm:prSet phldrT="[Text]"/>
      <dgm:spPr/>
      <dgm:t>
        <a:bodyPr/>
        <a:lstStyle/>
        <a:p>
          <a:pPr algn="r"/>
          <a:r>
            <a:rPr lang="lv-LV" dirty="0" smtClean="0"/>
            <a:t>Jauni “</a:t>
          </a:r>
          <a:r>
            <a:rPr lang="lv-LV" i="1" dirty="0" smtClean="0"/>
            <a:t>spēlētāji</a:t>
          </a:r>
          <a:r>
            <a:rPr lang="lv-LV" dirty="0" smtClean="0"/>
            <a:t>”</a:t>
          </a:r>
        </a:p>
        <a:p>
          <a:pPr algn="r"/>
          <a:r>
            <a:rPr lang="lv-LV" dirty="0" smtClean="0"/>
            <a:t>Cenu politika</a:t>
          </a:r>
        </a:p>
        <a:p>
          <a:pPr algn="r"/>
          <a:r>
            <a:rPr lang="lv-LV" b="1" dirty="0" smtClean="0"/>
            <a:t>Zināšanu un pieredzes trūkums</a:t>
          </a:r>
        </a:p>
        <a:p>
          <a:pPr algn="r"/>
          <a:r>
            <a:rPr lang="lv-LV" b="1" dirty="0" smtClean="0"/>
            <a:t>Darbu kvalitāte..</a:t>
          </a:r>
          <a:endParaRPr lang="lv-LV" dirty="0"/>
        </a:p>
      </dgm:t>
    </dgm:pt>
    <dgm:pt modelId="{3F2A4CB4-F8A7-436A-84E5-7FD7C56776B6}" type="parTrans" cxnId="{624F18AF-68C0-4F17-A1A3-F2DAACA8659D}">
      <dgm:prSet/>
      <dgm:spPr/>
      <dgm:t>
        <a:bodyPr/>
        <a:lstStyle/>
        <a:p>
          <a:endParaRPr lang="lv-LV"/>
        </a:p>
      </dgm:t>
    </dgm:pt>
    <dgm:pt modelId="{C2EA5504-C418-4BF4-8DF2-6F78E0D17BF7}" type="sibTrans" cxnId="{624F18AF-68C0-4F17-A1A3-F2DAACA8659D}">
      <dgm:prSet/>
      <dgm:spPr/>
      <dgm:t>
        <a:bodyPr/>
        <a:lstStyle/>
        <a:p>
          <a:endParaRPr lang="lv-LV"/>
        </a:p>
      </dgm:t>
    </dgm:pt>
    <dgm:pt modelId="{9D7B39E7-DDAA-4191-B874-30B808781628}" type="pres">
      <dgm:prSet presAssocID="{197B74F6-8C07-46B2-B779-514F2D4ED69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B1AAFB02-8D0D-4404-9D43-EB33F365DCA0}" type="pres">
      <dgm:prSet presAssocID="{197B74F6-8C07-46B2-B779-514F2D4ED69B}" presName="divider" presStyleLbl="fgShp" presStyleIdx="0" presStyleCnt="1"/>
      <dgm:spPr/>
    </dgm:pt>
    <dgm:pt modelId="{0366D3DD-5FE2-4E0C-B69D-67B16872CCF9}" type="pres">
      <dgm:prSet presAssocID="{C2BA9513-F054-4193-90DB-F4B9C0BD1B7E}" presName="downArrow" presStyleLbl="node1" presStyleIdx="0" presStyleCnt="2" custLinFactNeighborX="-40000" custLinFactNeighborY="4392"/>
      <dgm:spPr/>
    </dgm:pt>
    <dgm:pt modelId="{C75F368A-8016-4E27-B187-7E09F148C0CC}" type="pres">
      <dgm:prSet presAssocID="{C2BA9513-F054-4193-90DB-F4B9C0BD1B7E}" presName="downArrowText" presStyleLbl="revTx" presStyleIdx="0" presStyleCnt="2" custScaleX="220332" custScaleY="105920" custLinFactNeighborX="-10289" custLinFactNeighborY="3218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3F9AEC6-FB43-4123-97E1-2279E28C9B05}" type="pres">
      <dgm:prSet presAssocID="{8E81C9E5-CDAB-4C78-B815-4654057690B4}" presName="upArrow" presStyleLbl="node1" presStyleIdx="1" presStyleCnt="2" custLinFactNeighborX="33160"/>
      <dgm:spPr/>
    </dgm:pt>
    <dgm:pt modelId="{C0952D0C-5691-4884-AC7C-2081A3F85261}" type="pres">
      <dgm:prSet presAssocID="{8E81C9E5-CDAB-4C78-B815-4654057690B4}" presName="upArrowText" presStyleLbl="revTx" presStyleIdx="1" presStyleCnt="2" custScaleX="158124" custLinFactNeighborX="3199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358C22C7-D142-4F75-9241-1FCDA8C1F81F}" type="presOf" srcId="{8E81C9E5-CDAB-4C78-B815-4654057690B4}" destId="{C0952D0C-5691-4884-AC7C-2081A3F85261}" srcOrd="0" destOrd="0" presId="urn:microsoft.com/office/officeart/2005/8/layout/arrow3"/>
    <dgm:cxn modelId="{489B0FAA-7594-4BA4-BDCD-3497A0C4C60B}" type="presOf" srcId="{197B74F6-8C07-46B2-B779-514F2D4ED69B}" destId="{9D7B39E7-DDAA-4191-B874-30B808781628}" srcOrd="0" destOrd="0" presId="urn:microsoft.com/office/officeart/2005/8/layout/arrow3"/>
    <dgm:cxn modelId="{624F18AF-68C0-4F17-A1A3-F2DAACA8659D}" srcId="{197B74F6-8C07-46B2-B779-514F2D4ED69B}" destId="{8E81C9E5-CDAB-4C78-B815-4654057690B4}" srcOrd="1" destOrd="0" parTransId="{3F2A4CB4-F8A7-436A-84E5-7FD7C56776B6}" sibTransId="{C2EA5504-C418-4BF4-8DF2-6F78E0D17BF7}"/>
    <dgm:cxn modelId="{6C3B0F43-3129-4DA1-8A50-51488D125BC2}" srcId="{197B74F6-8C07-46B2-B779-514F2D4ED69B}" destId="{C2BA9513-F054-4193-90DB-F4B9C0BD1B7E}" srcOrd="0" destOrd="0" parTransId="{6FE09FD9-B748-4ACE-9F54-D406247A88A7}" sibTransId="{2CA9D558-8B95-4707-88DB-05561344B15F}"/>
    <dgm:cxn modelId="{75918A2A-89AA-4622-9A26-42381ADF8CB0}" type="presOf" srcId="{C2BA9513-F054-4193-90DB-F4B9C0BD1B7E}" destId="{C75F368A-8016-4E27-B187-7E09F148C0CC}" srcOrd="0" destOrd="0" presId="urn:microsoft.com/office/officeart/2005/8/layout/arrow3"/>
    <dgm:cxn modelId="{3398B6D7-635D-433C-81B6-A66794450B09}" type="presParOf" srcId="{9D7B39E7-DDAA-4191-B874-30B808781628}" destId="{B1AAFB02-8D0D-4404-9D43-EB33F365DCA0}" srcOrd="0" destOrd="0" presId="urn:microsoft.com/office/officeart/2005/8/layout/arrow3"/>
    <dgm:cxn modelId="{13ADFC63-0878-4374-8747-83923B16C976}" type="presParOf" srcId="{9D7B39E7-DDAA-4191-B874-30B808781628}" destId="{0366D3DD-5FE2-4E0C-B69D-67B16872CCF9}" srcOrd="1" destOrd="0" presId="urn:microsoft.com/office/officeart/2005/8/layout/arrow3"/>
    <dgm:cxn modelId="{065B8CCF-7F22-461D-9401-506C19ADADE4}" type="presParOf" srcId="{9D7B39E7-DDAA-4191-B874-30B808781628}" destId="{C75F368A-8016-4E27-B187-7E09F148C0CC}" srcOrd="2" destOrd="0" presId="urn:microsoft.com/office/officeart/2005/8/layout/arrow3"/>
    <dgm:cxn modelId="{2218B6DF-11CE-46BF-B2B0-882D5E173B92}" type="presParOf" srcId="{9D7B39E7-DDAA-4191-B874-30B808781628}" destId="{63F9AEC6-FB43-4123-97E1-2279E28C9B05}" srcOrd="3" destOrd="0" presId="urn:microsoft.com/office/officeart/2005/8/layout/arrow3"/>
    <dgm:cxn modelId="{8600288E-84D1-49BE-A534-9BCEA9190FD3}" type="presParOf" srcId="{9D7B39E7-DDAA-4191-B874-30B808781628}" destId="{C0952D0C-5691-4884-AC7C-2081A3F8526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AAFB02-8D0D-4404-9D43-EB33F365DCA0}">
      <dsp:nvSpPr>
        <dsp:cNvPr id="0" name=""/>
        <dsp:cNvSpPr/>
      </dsp:nvSpPr>
      <dsp:spPr>
        <a:xfrm rot="21300000">
          <a:off x="28060" y="2143946"/>
          <a:ext cx="9087879" cy="104069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66D3DD-5FE2-4E0C-B69D-67B16872CCF9}">
      <dsp:nvSpPr>
        <dsp:cNvPr id="0" name=""/>
        <dsp:cNvSpPr/>
      </dsp:nvSpPr>
      <dsp:spPr>
        <a:xfrm>
          <a:off x="0" y="360042"/>
          <a:ext cx="2743200" cy="213143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5F368A-8016-4E27-B187-7E09F148C0CC}">
      <dsp:nvSpPr>
        <dsp:cNvPr id="0" name=""/>
        <dsp:cNvSpPr/>
      </dsp:nvSpPr>
      <dsp:spPr>
        <a:xfrm>
          <a:off x="2784750" y="5774"/>
          <a:ext cx="6447090" cy="2370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dirty="0" smtClean="0"/>
            <a:t>A)</a:t>
          </a:r>
          <a:r>
            <a:rPr lang="lv-LV" sz="2400" kern="1200" dirty="0" smtClean="0"/>
            <a:t> Saule ir arī Latvijā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dirty="0" smtClean="0"/>
            <a:t>B)</a:t>
          </a:r>
          <a:r>
            <a:rPr lang="lv-LV" sz="2400" kern="1200" dirty="0" smtClean="0"/>
            <a:t> Saules enerģētikas nozares (</a:t>
          </a:r>
          <a:r>
            <a:rPr lang="lv-LV" sz="2400" i="1" kern="1200" dirty="0" err="1" smtClean="0"/>
            <a:t>th</a:t>
          </a:r>
          <a:r>
            <a:rPr lang="lv-LV" sz="2400" i="1" kern="1200" dirty="0" smtClean="0"/>
            <a:t>/</a:t>
          </a:r>
          <a:r>
            <a:rPr lang="lv-LV" sz="2400" i="1" kern="1200" dirty="0" err="1" smtClean="0"/>
            <a:t>el</a:t>
          </a:r>
          <a:r>
            <a:rPr lang="lv-LV" sz="2400" kern="1200" dirty="0" smtClean="0"/>
            <a:t>) attīstība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dirty="0" smtClean="0"/>
            <a:t>C)</a:t>
          </a:r>
          <a:r>
            <a:rPr lang="lv-LV" sz="2400" kern="1200" dirty="0" smtClean="0"/>
            <a:t> Sabiedrības informētības līmeņa un realizēto projektu skaita pieaugums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dirty="0" smtClean="0"/>
            <a:t>D) </a:t>
          </a:r>
          <a:r>
            <a:rPr lang="lv-LV" sz="2400" kern="1200" dirty="0" smtClean="0"/>
            <a:t>“</a:t>
          </a:r>
          <a:r>
            <a:rPr lang="lv-LV" sz="2400" i="1" kern="1200" dirty="0" smtClean="0"/>
            <a:t>Krīze</a:t>
          </a:r>
          <a:r>
            <a:rPr lang="lv-LV" sz="2400" kern="1200" dirty="0" smtClean="0"/>
            <a:t>” ir galā.. ?! “</a:t>
          </a:r>
          <a:r>
            <a:rPr lang="lv-LV" sz="2400" i="1" kern="1200" dirty="0" smtClean="0"/>
            <a:t>Pedāli grīdā?”  </a:t>
          </a:r>
          <a:r>
            <a:rPr lang="lv-LV" sz="2400" kern="1200" dirty="0" smtClean="0">
              <a:sym typeface="Wingdings" pitchFamily="2" charset="2"/>
            </a:rPr>
            <a:t></a:t>
          </a:r>
          <a:endParaRPr lang="lv-LV" sz="2400" kern="1200" dirty="0"/>
        </a:p>
      </dsp:txBody>
      <dsp:txXfrm>
        <a:off x="2784750" y="5774"/>
        <a:ext cx="6447090" cy="2370498"/>
      </dsp:txXfrm>
    </dsp:sp>
    <dsp:sp modelId="{63F9AEC6-FB43-4123-97E1-2279E28C9B05}">
      <dsp:nvSpPr>
        <dsp:cNvPr id="0" name=""/>
        <dsp:cNvSpPr/>
      </dsp:nvSpPr>
      <dsp:spPr>
        <a:xfrm>
          <a:off x="6213165" y="2930725"/>
          <a:ext cx="2743200" cy="213143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952D0C-5691-4884-AC7C-2081A3F85261}">
      <dsp:nvSpPr>
        <dsp:cNvPr id="0" name=""/>
        <dsp:cNvSpPr/>
      </dsp:nvSpPr>
      <dsp:spPr>
        <a:xfrm>
          <a:off x="1457334" y="3090583"/>
          <a:ext cx="4626834" cy="2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/>
            <a:t>Jauni “</a:t>
          </a:r>
          <a:r>
            <a:rPr lang="lv-LV" sz="2400" i="1" kern="1200" dirty="0" smtClean="0"/>
            <a:t>spēlētāji</a:t>
          </a:r>
          <a:r>
            <a:rPr lang="lv-LV" sz="2400" kern="1200" dirty="0" smtClean="0"/>
            <a:t>”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/>
            <a:t>Cenu politika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dirty="0" smtClean="0"/>
            <a:t>Zināšanu un pieredzes trūkums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dirty="0" smtClean="0"/>
            <a:t>Darbu kvalitāte..</a:t>
          </a:r>
          <a:endParaRPr lang="lv-LV" sz="2400" kern="1200" dirty="0"/>
        </a:p>
      </dsp:txBody>
      <dsp:txXfrm>
        <a:off x="1457334" y="3090583"/>
        <a:ext cx="4626834" cy="2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41EE2-4B4D-463F-8E52-4BB694E2A91D}" type="datetimeFigureOut">
              <a:rPr lang="lv-LV" smtClean="0"/>
              <a:pPr/>
              <a:t>2012.04.17.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45243-C71E-4802-9799-FCDB6FEE2587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45243-C71E-4802-9799-FCDB6FEE2587}" type="slidenum">
              <a:rPr lang="lv-LV" smtClean="0"/>
              <a:pPr/>
              <a:t>2</a:t>
            </a:fld>
            <a:endParaRPr 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Enerģija bez maksas – jautājums par to, kā un kādā veidā, ar kādām tehnoloģijām šo enerģiju izmantot.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45243-C71E-4802-9799-FCDB6FEE2587}" type="slidenum">
              <a:rPr lang="lv-LV" smtClean="0"/>
              <a:pPr/>
              <a:t>3</a:t>
            </a:fld>
            <a:endParaRPr lang="lv-L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Neatkārtošos. </a:t>
            </a:r>
          </a:p>
          <a:p>
            <a:r>
              <a:rPr lang="lv-LV" dirty="0" smtClean="0"/>
              <a:t>Kā uzbūvēt</a:t>
            </a:r>
            <a:r>
              <a:rPr lang="lv-LV" baseline="0" dirty="0" smtClean="0"/>
              <a:t> optimālāko saules energosistēmu, kas ir piemērota konkrētajam patērētājam? Kas ir nepieciešams, ko ir </a:t>
            </a:r>
            <a:r>
              <a:rPr lang="lv-LV" baseline="0" dirty="0" err="1" smtClean="0"/>
              <a:t>jāzin</a:t>
            </a:r>
            <a:r>
              <a:rPr lang="lv-LV" baseline="0" dirty="0" smtClean="0"/>
              <a:t>, kur meklēt informāciju utt.?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45243-C71E-4802-9799-FCDB6FEE2587}" type="slidenum">
              <a:rPr lang="lv-LV" smtClean="0"/>
              <a:pPr/>
              <a:t>4</a:t>
            </a:fld>
            <a:endParaRPr lang="lv-L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" </a:t>
            </a:r>
            <a:r>
              <a:rPr lang="lv-LV" dirty="0" err="1" smtClean="0"/>
              <a:t>Simple</a:t>
            </a:r>
            <a:r>
              <a:rPr lang="lv-LV" dirty="0" smtClean="0"/>
              <a:t> </a:t>
            </a:r>
            <a:r>
              <a:rPr lang="lv-LV" dirty="0" err="1" smtClean="0"/>
              <a:t>Payback</a:t>
            </a:r>
            <a:endParaRPr lang="lv-LV" dirty="0" smtClean="0"/>
          </a:p>
          <a:p>
            <a:r>
              <a:rPr lang="lv-LV" dirty="0" smtClean="0"/>
              <a:t>" </a:t>
            </a:r>
            <a:r>
              <a:rPr lang="lv-LV" dirty="0" err="1" smtClean="0"/>
              <a:t>Total</a:t>
            </a:r>
            <a:r>
              <a:rPr lang="lv-LV" dirty="0" smtClean="0"/>
              <a:t> </a:t>
            </a:r>
            <a:r>
              <a:rPr lang="lv-LV" dirty="0" err="1" smtClean="0"/>
              <a:t>Lifecycle</a:t>
            </a:r>
            <a:r>
              <a:rPr lang="lv-LV" dirty="0" smtClean="0"/>
              <a:t> </a:t>
            </a:r>
            <a:r>
              <a:rPr lang="lv-LV" dirty="0" err="1" smtClean="0"/>
              <a:t>Payback</a:t>
            </a:r>
            <a:endParaRPr lang="lv-LV" dirty="0" smtClean="0"/>
          </a:p>
          <a:p>
            <a:r>
              <a:rPr lang="lv-LV" dirty="0" smtClean="0"/>
              <a:t>" </a:t>
            </a:r>
            <a:r>
              <a:rPr lang="lv-LV" dirty="0" err="1" smtClean="0"/>
              <a:t>Rate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Return</a:t>
            </a:r>
            <a:r>
              <a:rPr lang="lv-LV" dirty="0" smtClean="0"/>
              <a:t> </a:t>
            </a:r>
            <a:r>
              <a:rPr lang="lv-LV" dirty="0" err="1" smtClean="0"/>
              <a:t>analysis</a:t>
            </a:r>
            <a:endParaRPr lang="lv-LV" dirty="0" smtClean="0"/>
          </a:p>
          <a:p>
            <a:r>
              <a:rPr lang="lv-LV" dirty="0" smtClean="0"/>
              <a:t>" </a:t>
            </a:r>
            <a:r>
              <a:rPr lang="lv-LV" dirty="0" err="1" smtClean="0"/>
              <a:t>Cash</a:t>
            </a:r>
            <a:r>
              <a:rPr lang="lv-LV" dirty="0" smtClean="0"/>
              <a:t> </a:t>
            </a:r>
            <a:r>
              <a:rPr lang="lv-LV" dirty="0" err="1" smtClean="0"/>
              <a:t>Flow</a:t>
            </a:r>
            <a:r>
              <a:rPr lang="lv-LV" dirty="0" smtClean="0"/>
              <a:t> </a:t>
            </a:r>
            <a:r>
              <a:rPr lang="lv-LV" dirty="0" err="1" smtClean="0"/>
              <a:t>when</a:t>
            </a:r>
            <a:r>
              <a:rPr lang="lv-LV" dirty="0" smtClean="0"/>
              <a:t> </a:t>
            </a:r>
            <a:r>
              <a:rPr lang="lv-LV" dirty="0" err="1" smtClean="0"/>
              <a:t>financing</a:t>
            </a:r>
            <a:endParaRPr lang="lv-LV" dirty="0" smtClean="0"/>
          </a:p>
          <a:p>
            <a:r>
              <a:rPr lang="lv-LV" dirty="0" smtClean="0"/>
              <a:t>" </a:t>
            </a:r>
            <a:r>
              <a:rPr lang="lv-LV" dirty="0" err="1" smtClean="0"/>
              <a:t>Increase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Appraisal</a:t>
            </a:r>
            <a:r>
              <a:rPr lang="lv-LV" dirty="0" smtClean="0"/>
              <a:t> </a:t>
            </a:r>
            <a:r>
              <a:rPr lang="lv-LV" dirty="0" err="1" smtClean="0"/>
              <a:t>Valuation</a:t>
            </a:r>
            <a:endParaRPr lang="lv-LV" i="1" dirty="0" smtClean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45243-C71E-4802-9799-FCDB6FEE2587}" type="slidenum">
              <a:rPr lang="lv-LV" smtClean="0"/>
              <a:pPr/>
              <a:t>6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88900" cap="rnd" cmpd="sng" algn="ctr">
            <a:solidFill>
              <a:srgbClr val="92D05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000256"/>
            <a:ext cx="6400800" cy="2286000"/>
          </a:xfrm>
        </p:spPr>
        <p:txBody>
          <a:bodyPr anchor="t"/>
          <a:lstStyle>
            <a:lvl1pPr algn="ctr">
              <a:lnSpc>
                <a:spcPts val="4500"/>
              </a:lnSpc>
              <a:buNone/>
              <a:defRPr sz="4000" b="1" cap="all">
                <a:latin typeface="Calibri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4286256"/>
            <a:ext cx="6400800" cy="1143008"/>
          </a:xfrm>
        </p:spPr>
        <p:txBody>
          <a:bodyPr anchor="b"/>
          <a:lstStyle>
            <a:lvl1pPr marL="27432" indent="0" algn="r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  <a:latin typeface="Calibri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lv-LV" smtClean="0"/>
              <a:t>17.04.2012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v-LV" smtClean="0"/>
              <a:t>Zemgales Enerģētikas Dienas  Jēkabpils, 2012.g. 17.aprīlis 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B45B6-9CD3-4272-918F-D26A10FB3ED2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8" name="Oval 7"/>
          <p:cNvSpPr/>
          <p:nvPr/>
        </p:nvSpPr>
        <p:spPr>
          <a:xfrm>
            <a:off x="2143108" y="407194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71670" y="4357694"/>
            <a:ext cx="642942" cy="64294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pic>
        <p:nvPicPr>
          <p:cNvPr id="11" name="Picture 2" descr="\\Vassi-dc\Profiles$\dzintars.jaunzems\My Documents\research and development\SEA\SEA_logo_ar uzraks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13"/>
            <a:ext cx="2143140" cy="2825047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1681101" y="5084395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Donut 12"/>
          <p:cNvSpPr/>
          <p:nvPr/>
        </p:nvSpPr>
        <p:spPr>
          <a:xfrm rot="2315675">
            <a:off x="1721138" y="4659829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lv-LV" smtClean="0"/>
              <a:t>17.04.2012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v-LV" smtClean="0"/>
              <a:t>Zemgales Enerģētikas Dienas  Jēkabpils, 2012.g. 17.aprīlis 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B45B6-9CD3-4272-918F-D26A10FB3ED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noProof="1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lv-LV" smtClean="0"/>
              <a:t>17.04.2012</a:t>
            </a:r>
            <a:endParaRPr lang="lv-LV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v-LV" smtClean="0"/>
              <a:t>Zemgales Enerģētikas Dienas  Jēkabpils, 2012.g. 17.aprīlis </a:t>
            </a:r>
            <a:endParaRPr lang="lv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B45B6-9CD3-4272-918F-D26A10FB3ED2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1880" y="6305550"/>
            <a:ext cx="2895600" cy="476250"/>
          </a:xfrm>
        </p:spPr>
        <p:txBody>
          <a:bodyPr/>
          <a:lstStyle>
            <a:lvl1pPr algn="ctr">
              <a:defRPr baseline="0"/>
            </a:lvl1pPr>
            <a:extLst/>
          </a:lstStyle>
          <a:p>
            <a:r>
              <a:rPr lang="lv-LV" dirty="0" smtClean="0"/>
              <a:t>Zemgales Enerģētikas Dienas  </a:t>
            </a:r>
          </a:p>
          <a:p>
            <a:r>
              <a:rPr lang="lv-LV" dirty="0" smtClean="0"/>
              <a:t>Jēkabpils, 2012.g. 17.aprīlis 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B45B6-9CD3-4272-918F-D26A10FB3ED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lv-LV" smtClean="0"/>
              <a:t>17.04.2012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v-LV" smtClean="0"/>
              <a:t>Zemgales Enerģētikas Dienas  Jēkabpils, 2012.g. 17.aprīlis 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B45B6-9CD3-4272-918F-D26A10FB3ED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4633604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5667579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1472" y="-30"/>
            <a:ext cx="8572561" cy="6858054"/>
          </a:xfrm>
          <a:prstGeom prst="rect">
            <a:avLst/>
          </a:prstGeom>
          <a:solidFill>
            <a:schemeClr val="bg1"/>
          </a:solidFill>
          <a:ln w="38100" cap="rnd" cmpd="sng" algn="ctr">
            <a:solidFill>
              <a:srgbClr val="92D050"/>
            </a:solidFill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74320"/>
            <a:ext cx="8076464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24" y="1524000"/>
            <a:ext cx="392909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8" y="1524000"/>
            <a:ext cx="393306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lv-LV" smtClean="0"/>
              <a:t>17.04.2012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v-LV" smtClean="0"/>
              <a:t>Zemgales Enerģētikas Dienas  Jēkabpils, 2012.g. 17.aprīlis 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B45B6-9CD3-4272-918F-D26A10FB3ED2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4" name="Picture 2" descr="\\Vassi-dc\Profiles$\dzintars.jaunzems\My Documents\research and development\SEA\SEA_logo_ar uzraks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13"/>
            <a:ext cx="433556" cy="57150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4633604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5667579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1472" y="-30"/>
            <a:ext cx="8572561" cy="6858054"/>
          </a:xfrm>
          <a:prstGeom prst="rect">
            <a:avLst/>
          </a:prstGeom>
          <a:solidFill>
            <a:schemeClr val="bg1"/>
          </a:solidFill>
          <a:ln w="38100" cap="rnd" cmpd="sng" algn="ctr">
            <a:solidFill>
              <a:srgbClr val="92D050"/>
            </a:solidFill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74320"/>
            <a:ext cx="8076464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24" y="1524000"/>
            <a:ext cx="392909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8" y="1524000"/>
            <a:ext cx="393306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lv-LV" smtClean="0"/>
              <a:t>17.04.2012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v-LV" smtClean="0"/>
              <a:t>Zemgales Enerģētikas Dienas  Jēkabpils, 2012.g. 17.aprīlis 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B45B6-9CD3-4272-918F-D26A10FB3ED2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4" name="Picture 2" descr="\\Vassi-dc\Profiles$\dzintars.jaunzems\My Documents\research and development\SEA\SEA_logo_ar uzraks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13"/>
            <a:ext cx="433556" cy="57150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lv-LV" smtClean="0"/>
              <a:t>17.04.2012</a:t>
            </a:r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v-LV" smtClean="0"/>
              <a:t>Zemgales Enerģētikas Dienas  Jēkabpils, 2012.g. 17.aprīlis 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B45B6-9CD3-4272-918F-D26A10FB3ED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lv-LV" smtClean="0"/>
              <a:t>17.04.2012</a:t>
            </a:r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v-LV" smtClean="0"/>
              <a:t>Zemgales Enerģētikas Dienas  Jēkabpils, 2012.g. 17.aprīlis </a:t>
            </a: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B45B6-9CD3-4272-918F-D26A10FB3ED2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pic>
        <p:nvPicPr>
          <p:cNvPr id="7" name="Picture 2" descr="\\Vassi-dc\Profiles$\dzintars.jaunzems\My Documents\research and development\SEA\SEA_logo_ar uzraks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02" y="142851"/>
            <a:ext cx="758722" cy="100013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lv-LV" smtClean="0"/>
              <a:t>17.04.2012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v-LV" smtClean="0"/>
              <a:t>Zemgales Enerģētikas Dienas  Jēkabpils, 2012.g. 17.aprīlis 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B45B6-9CD3-4272-918F-D26A10FB3ED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2844" y="5084395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4659829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1472" y="-30"/>
            <a:ext cx="8572528" cy="6858054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7249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28662" y="1447800"/>
            <a:ext cx="8072494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lv-LV" smtClean="0"/>
              <a:t>17.04.2012</a:t>
            </a:r>
            <a:endParaRPr lang="lv-LV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lv-LV" smtClean="0"/>
              <a:t>Zemgales Enerģētikas Dienas  Jēkabpils, 2012.g. 17.aprīlis </a:t>
            </a:r>
            <a:endParaRPr lang="lv-LV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7B45B6-9CD3-4272-918F-D26A10FB3ED2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3" name="Picture 2" descr="\\Vassi-dc\Profiles$\dzintars.jaunzems\My Documents\research and development\SEA\SEA_logo_ar uzrakstu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06" y="71413"/>
            <a:ext cx="433556" cy="57150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0" r:id="rId6"/>
    <p:sldLayoutId id="2147483666" r:id="rId7"/>
    <p:sldLayoutId id="2147483667" r:id="rId8"/>
    <p:sldLayoutId id="2147483668" r:id="rId9"/>
    <p:sldLayoutId id="2147483669" r:id="rId10"/>
  </p:sldLayoutIdLst>
  <p:hf hd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Calibri" pitchFamily="34" charset="0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aulesbiedriba.lv" TargetMode="External"/><Relationship Id="rId2" Type="http://schemas.openxmlformats.org/officeDocument/2006/relationships/hyperlink" Target="mailto:george@animalibra.lv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764704"/>
            <a:ext cx="6400800" cy="2286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lv-LV" dirty="0" smtClean="0"/>
              <a:t>Latvijā pieejamās Saules tehnoloģijas, to izmantošanas izdevīgums šobrīd un paredzamās prognozes tuvākajā nākotnē</a:t>
            </a:r>
            <a:endParaRPr lang="lv-LV" i="1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sz="3600" b="1" dirty="0" smtClean="0"/>
              <a:t>Georgs </a:t>
            </a:r>
            <a:r>
              <a:rPr lang="lv-LV" sz="3600" b="1" dirty="0" err="1" smtClean="0"/>
              <a:t>Indulēns</a:t>
            </a:r>
            <a:endParaRPr lang="lv-LV" sz="3600" b="1" dirty="0" smtClean="0"/>
          </a:p>
          <a:p>
            <a:r>
              <a:rPr lang="lv-LV" dirty="0" smtClean="0"/>
              <a:t>Saules enerģijas asociācija</a:t>
            </a:r>
            <a:endParaRPr lang="lv-LV" sz="2800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92080" y="6305550"/>
            <a:ext cx="3318520" cy="476250"/>
          </a:xfrm>
        </p:spPr>
        <p:txBody>
          <a:bodyPr/>
          <a:lstStyle/>
          <a:p>
            <a:r>
              <a:rPr lang="lv-LV" sz="2000" b="1" dirty="0" smtClean="0"/>
              <a:t>Zemgales Enerģētikas Dienas  Jelgava, 2012.g. 19.aprīlis </a:t>
            </a:r>
            <a:endParaRPr lang="lv-LV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Saules elektrostacijas (Talsu rajons)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Uzstādītā jauda: </a:t>
            </a:r>
            <a:r>
              <a:rPr lang="lv-LV" b="1" dirty="0" smtClean="0">
                <a:solidFill>
                  <a:srgbClr val="FF0000"/>
                </a:solidFill>
              </a:rPr>
              <a:t>1,246 </a:t>
            </a:r>
            <a:r>
              <a:rPr lang="lv-LV" b="1" dirty="0" err="1" smtClean="0">
                <a:solidFill>
                  <a:srgbClr val="FF0000"/>
                </a:solidFill>
              </a:rPr>
              <a:t>kW</a:t>
            </a:r>
            <a:r>
              <a:rPr lang="lv-LV" b="1" baseline="-25000" dirty="0" err="1" smtClean="0">
                <a:solidFill>
                  <a:srgbClr val="FF0000"/>
                </a:solidFill>
              </a:rPr>
              <a:t>p</a:t>
            </a:r>
            <a:r>
              <a:rPr lang="lv-LV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lv-LV" dirty="0" smtClean="0"/>
              <a:t>Ražība: </a:t>
            </a:r>
            <a:r>
              <a:rPr lang="lv-LV" b="1" dirty="0" smtClean="0">
                <a:solidFill>
                  <a:srgbClr val="FF0000"/>
                </a:solidFill>
              </a:rPr>
              <a:t>1057 </a:t>
            </a:r>
            <a:r>
              <a:rPr lang="lv-LV" b="1" dirty="0" err="1" smtClean="0">
                <a:solidFill>
                  <a:srgbClr val="FF0000"/>
                </a:solidFill>
              </a:rPr>
              <a:t>kWh</a:t>
            </a:r>
            <a:r>
              <a:rPr lang="lv-LV" b="1" baseline="-25000" dirty="0" err="1" smtClean="0">
                <a:solidFill>
                  <a:srgbClr val="FF0000"/>
                </a:solidFill>
              </a:rPr>
              <a:t>el</a:t>
            </a:r>
            <a:r>
              <a:rPr lang="lv-LV" b="1" dirty="0" smtClean="0">
                <a:solidFill>
                  <a:srgbClr val="FF0000"/>
                </a:solidFill>
              </a:rPr>
              <a:t>/gadā </a:t>
            </a:r>
          </a:p>
          <a:p>
            <a:r>
              <a:rPr lang="lv-LV" dirty="0" smtClean="0"/>
              <a:t>Efektivitāte: </a:t>
            </a:r>
            <a:r>
              <a:rPr lang="lv-LV" b="1" dirty="0" smtClean="0">
                <a:solidFill>
                  <a:srgbClr val="FF0000"/>
                </a:solidFill>
              </a:rPr>
              <a:t>848 </a:t>
            </a:r>
            <a:r>
              <a:rPr lang="lv-LV" b="1" dirty="0" err="1" smtClean="0">
                <a:solidFill>
                  <a:srgbClr val="FF0000"/>
                </a:solidFill>
              </a:rPr>
              <a:t>kWh</a:t>
            </a:r>
            <a:r>
              <a:rPr lang="lv-LV" b="1" baseline="-25000" dirty="0" err="1" smtClean="0">
                <a:solidFill>
                  <a:srgbClr val="FF0000"/>
                </a:solidFill>
              </a:rPr>
              <a:t>el</a:t>
            </a:r>
            <a:r>
              <a:rPr lang="lv-LV" b="1" dirty="0" smtClean="0">
                <a:solidFill>
                  <a:srgbClr val="FF0000"/>
                </a:solidFill>
              </a:rPr>
              <a:t>/</a:t>
            </a:r>
            <a:r>
              <a:rPr lang="lv-LV" b="1" dirty="0" err="1" smtClean="0">
                <a:solidFill>
                  <a:srgbClr val="FF0000"/>
                </a:solidFill>
              </a:rPr>
              <a:t>kW</a:t>
            </a:r>
            <a:r>
              <a:rPr lang="lv-LV" b="1" baseline="-25000" dirty="0" err="1" smtClean="0">
                <a:solidFill>
                  <a:srgbClr val="FF0000"/>
                </a:solidFill>
              </a:rPr>
              <a:t>p</a:t>
            </a:r>
            <a:r>
              <a:rPr lang="lv-LV" b="1" dirty="0" smtClean="0">
                <a:solidFill>
                  <a:srgbClr val="FF0000"/>
                </a:solidFill>
              </a:rPr>
              <a:t>/gadā</a:t>
            </a:r>
          </a:p>
          <a:p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Zemgales Enerģētikas Dienas  Jelgava, 2012.g. 1</a:t>
            </a:r>
            <a:r>
              <a:rPr lang="en-US" dirty="0" smtClean="0"/>
              <a:t>9</a:t>
            </a:r>
            <a:r>
              <a:rPr lang="lv-LV" dirty="0" smtClean="0"/>
              <a:t>.aprīlis </a:t>
            </a:r>
            <a:endParaRPr lang="lv-LV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096024" cy="232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47664" y="3068960"/>
            <a:ext cx="1158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lv-LV" i="1" dirty="0" smtClean="0"/>
              <a:t>Avots: SEA</a:t>
            </a:r>
          </a:p>
        </p:txBody>
      </p:sp>
      <p:pic>
        <p:nvPicPr>
          <p:cNvPr id="10" name="Picture 9" descr="PV_Gipka_1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717032"/>
            <a:ext cx="3630195" cy="244827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45B6-9CD3-4272-918F-D26A10FB3ED2}" type="slidenum">
              <a:rPr lang="lv-LV" smtClean="0"/>
              <a:pPr/>
              <a:t>10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Saules elektrostacijas (Liepājas rajons)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Uzstādītā jauda: </a:t>
            </a:r>
            <a:r>
              <a:rPr lang="lv-LV" b="1" dirty="0" smtClean="0">
                <a:solidFill>
                  <a:srgbClr val="FF0000"/>
                </a:solidFill>
              </a:rPr>
              <a:t>5,1 </a:t>
            </a:r>
            <a:r>
              <a:rPr lang="lv-LV" b="1" dirty="0" err="1" smtClean="0">
                <a:solidFill>
                  <a:srgbClr val="FF0000"/>
                </a:solidFill>
              </a:rPr>
              <a:t>kW</a:t>
            </a:r>
            <a:r>
              <a:rPr lang="lv-LV" b="1" baseline="-25000" dirty="0" err="1" smtClean="0">
                <a:solidFill>
                  <a:srgbClr val="FF0000"/>
                </a:solidFill>
              </a:rPr>
              <a:t>p</a:t>
            </a:r>
            <a:endParaRPr lang="lv-LV" b="1" baseline="-25000" dirty="0" smtClean="0">
              <a:solidFill>
                <a:srgbClr val="FF0000"/>
              </a:solidFill>
            </a:endParaRPr>
          </a:p>
          <a:p>
            <a:r>
              <a:rPr lang="lv-LV" dirty="0" smtClean="0"/>
              <a:t>Ražība: </a:t>
            </a:r>
            <a:r>
              <a:rPr lang="lv-LV" b="1" dirty="0" smtClean="0">
                <a:solidFill>
                  <a:srgbClr val="FF0000"/>
                </a:solidFill>
              </a:rPr>
              <a:t>4704 </a:t>
            </a:r>
            <a:r>
              <a:rPr lang="lv-LV" b="1" dirty="0" err="1" smtClean="0">
                <a:solidFill>
                  <a:srgbClr val="FF0000"/>
                </a:solidFill>
              </a:rPr>
              <a:t>kWh</a:t>
            </a:r>
            <a:r>
              <a:rPr lang="lv-LV" b="1" baseline="-25000" dirty="0" err="1" smtClean="0">
                <a:solidFill>
                  <a:srgbClr val="FF0000"/>
                </a:solidFill>
              </a:rPr>
              <a:t>el</a:t>
            </a:r>
            <a:r>
              <a:rPr lang="lv-LV" b="1" dirty="0" smtClean="0">
                <a:solidFill>
                  <a:srgbClr val="FF0000"/>
                </a:solidFill>
              </a:rPr>
              <a:t> gadā</a:t>
            </a:r>
          </a:p>
          <a:p>
            <a:r>
              <a:rPr lang="lv-LV" dirty="0" smtClean="0"/>
              <a:t>Efektivitāte: </a:t>
            </a:r>
            <a:r>
              <a:rPr lang="lv-LV" b="1" dirty="0" smtClean="0">
                <a:solidFill>
                  <a:srgbClr val="FF0000"/>
                </a:solidFill>
              </a:rPr>
              <a:t>922 </a:t>
            </a:r>
            <a:r>
              <a:rPr lang="lv-LV" b="1" dirty="0" err="1" smtClean="0">
                <a:solidFill>
                  <a:srgbClr val="FF0000"/>
                </a:solidFill>
              </a:rPr>
              <a:t>kWh</a:t>
            </a:r>
            <a:r>
              <a:rPr lang="lv-LV" b="1" baseline="-25000" dirty="0" err="1" smtClean="0">
                <a:solidFill>
                  <a:srgbClr val="FF0000"/>
                </a:solidFill>
              </a:rPr>
              <a:t>el</a:t>
            </a:r>
            <a:r>
              <a:rPr lang="lv-LV" b="1" dirty="0" smtClean="0">
                <a:solidFill>
                  <a:srgbClr val="FF0000"/>
                </a:solidFill>
              </a:rPr>
              <a:t>/</a:t>
            </a:r>
            <a:r>
              <a:rPr lang="lv-LV" b="1" dirty="0" err="1" smtClean="0">
                <a:solidFill>
                  <a:srgbClr val="FF0000"/>
                </a:solidFill>
              </a:rPr>
              <a:t>kW</a:t>
            </a:r>
            <a:r>
              <a:rPr lang="lv-LV" b="1" baseline="-25000" dirty="0" err="1" smtClean="0">
                <a:solidFill>
                  <a:srgbClr val="FF0000"/>
                </a:solidFill>
              </a:rPr>
              <a:t>p</a:t>
            </a:r>
            <a:r>
              <a:rPr lang="lv-LV" b="1" dirty="0" smtClean="0">
                <a:solidFill>
                  <a:srgbClr val="FF0000"/>
                </a:solidFill>
              </a:rPr>
              <a:t>/gadā</a:t>
            </a:r>
            <a:endParaRPr lang="lv-LV" b="1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Zemgales Enerģētikas Dienas  Jelgava, 2012.g. 1</a:t>
            </a:r>
            <a:r>
              <a:rPr lang="en-US" dirty="0" smtClean="0"/>
              <a:t>9</a:t>
            </a:r>
            <a:r>
              <a:rPr lang="lv-LV" dirty="0" smtClean="0"/>
              <a:t>.aprīlis </a:t>
            </a:r>
            <a:endParaRPr lang="lv-LV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6248" y="2882490"/>
            <a:ext cx="5136232" cy="342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83768" y="4221088"/>
            <a:ext cx="1158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lv-LV" i="1" dirty="0" smtClean="0"/>
              <a:t>Avots: SEA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45B6-9CD3-4272-918F-D26A10FB3ED2}" type="slidenum">
              <a:rPr lang="lv-LV" smtClean="0"/>
              <a:pPr/>
              <a:t>11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Saules elektrostacijas (Klapkalnciems)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Uzstādītā jauda: </a:t>
            </a:r>
            <a:r>
              <a:rPr lang="lv-LV" b="1" dirty="0" smtClean="0">
                <a:solidFill>
                  <a:srgbClr val="FF0000"/>
                </a:solidFill>
              </a:rPr>
              <a:t>6,48 </a:t>
            </a:r>
            <a:r>
              <a:rPr lang="lv-LV" b="1" dirty="0" err="1" smtClean="0">
                <a:solidFill>
                  <a:srgbClr val="FF0000"/>
                </a:solidFill>
              </a:rPr>
              <a:t>kW</a:t>
            </a:r>
            <a:r>
              <a:rPr lang="lv-LV" b="1" baseline="-25000" dirty="0" err="1" smtClean="0">
                <a:solidFill>
                  <a:srgbClr val="FF0000"/>
                </a:solidFill>
              </a:rPr>
              <a:t>p</a:t>
            </a:r>
            <a:endParaRPr lang="lv-LV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Zemgales Enerģētikas Dienas  Jelgava, 2012.g. 1</a:t>
            </a:r>
            <a:r>
              <a:rPr lang="en-US" dirty="0" smtClean="0"/>
              <a:t>9</a:t>
            </a:r>
            <a:r>
              <a:rPr lang="lv-LV" dirty="0" smtClean="0"/>
              <a:t>.aprīlis </a:t>
            </a:r>
            <a:endParaRPr lang="lv-LV" dirty="0"/>
          </a:p>
        </p:txBody>
      </p:sp>
      <p:sp>
        <p:nvSpPr>
          <p:cNvPr id="8" name="Rectangle 7"/>
          <p:cNvSpPr/>
          <p:nvPr/>
        </p:nvSpPr>
        <p:spPr>
          <a:xfrm>
            <a:off x="2483768" y="4221088"/>
            <a:ext cx="1158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lv-LV" i="1" dirty="0" smtClean="0"/>
              <a:t>Avots: SEA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45B6-9CD3-4272-918F-D26A10FB3ED2}" type="slidenum">
              <a:rPr lang="lv-LV" smtClean="0"/>
              <a:pPr/>
              <a:t>12</a:t>
            </a:fld>
            <a:endParaRPr lang="lv-LV"/>
          </a:p>
        </p:txBody>
      </p:sp>
      <p:pic>
        <p:nvPicPr>
          <p:cNvPr id="3076" name="Picture 4" descr="D:\Job\Ventus\Solar\Exibition\draugiem.lv\Klapkalnciems_IMG_3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708920"/>
            <a:ext cx="5232374" cy="3489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Saules elektrostacijas (Babītes pag.)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Uzstādītā jauda: </a:t>
            </a:r>
            <a:r>
              <a:rPr lang="lv-LV" b="1" dirty="0" smtClean="0">
                <a:solidFill>
                  <a:srgbClr val="FF0000"/>
                </a:solidFill>
              </a:rPr>
              <a:t>5,28 </a:t>
            </a:r>
            <a:r>
              <a:rPr lang="lv-LV" b="1" dirty="0" err="1" smtClean="0">
                <a:solidFill>
                  <a:srgbClr val="FF0000"/>
                </a:solidFill>
              </a:rPr>
              <a:t>kW</a:t>
            </a:r>
            <a:r>
              <a:rPr lang="lv-LV" b="1" baseline="-25000" dirty="0" err="1" smtClean="0">
                <a:solidFill>
                  <a:srgbClr val="FF0000"/>
                </a:solidFill>
              </a:rPr>
              <a:t>p</a:t>
            </a:r>
            <a:endParaRPr lang="lv-LV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Zemgales Enerģētikas Dienas  Jelgava, 2012.g. 1</a:t>
            </a:r>
            <a:r>
              <a:rPr lang="en-US" dirty="0" smtClean="0"/>
              <a:t>9</a:t>
            </a:r>
            <a:r>
              <a:rPr lang="lv-LV" dirty="0" smtClean="0"/>
              <a:t>.aprīlis </a:t>
            </a:r>
            <a:endParaRPr lang="lv-LV" dirty="0"/>
          </a:p>
        </p:txBody>
      </p:sp>
      <p:sp>
        <p:nvSpPr>
          <p:cNvPr id="8" name="Rectangle 7"/>
          <p:cNvSpPr/>
          <p:nvPr/>
        </p:nvSpPr>
        <p:spPr>
          <a:xfrm>
            <a:off x="2483768" y="4221088"/>
            <a:ext cx="1158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lv-LV" i="1" dirty="0" smtClean="0"/>
              <a:t>Avots: SEA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45B6-9CD3-4272-918F-D26A10FB3ED2}" type="slidenum">
              <a:rPr lang="lv-LV" smtClean="0"/>
              <a:pPr/>
              <a:t>13</a:t>
            </a:fld>
            <a:endParaRPr lang="lv-LV"/>
          </a:p>
        </p:txBody>
      </p:sp>
      <p:pic>
        <p:nvPicPr>
          <p:cNvPr id="4098" name="Picture 2" descr="D:\Desktop\Zemgale\IMG_3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84797"/>
            <a:ext cx="5315745" cy="3541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Saules elektrostacijas (Tīnūžu pag.)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Uzstādītā jauda: </a:t>
            </a:r>
            <a:r>
              <a:rPr lang="lv-LV" b="1" dirty="0" smtClean="0">
                <a:solidFill>
                  <a:srgbClr val="FF0000"/>
                </a:solidFill>
              </a:rPr>
              <a:t>2,175 </a:t>
            </a:r>
            <a:r>
              <a:rPr lang="lv-LV" b="1" dirty="0" err="1" smtClean="0">
                <a:solidFill>
                  <a:srgbClr val="FF0000"/>
                </a:solidFill>
              </a:rPr>
              <a:t>kW</a:t>
            </a:r>
            <a:r>
              <a:rPr lang="lv-LV" b="1" baseline="-25000" dirty="0" err="1" smtClean="0">
                <a:solidFill>
                  <a:srgbClr val="FF0000"/>
                </a:solidFill>
              </a:rPr>
              <a:t>p</a:t>
            </a:r>
            <a:endParaRPr lang="lv-LV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Zemgales Enerģētikas Dienas  Jelgava, 2012.g. 1</a:t>
            </a:r>
            <a:r>
              <a:rPr lang="en-US" dirty="0" smtClean="0"/>
              <a:t>9</a:t>
            </a:r>
            <a:r>
              <a:rPr lang="lv-LV" dirty="0" smtClean="0"/>
              <a:t>.aprīlis </a:t>
            </a:r>
            <a:endParaRPr lang="lv-LV" dirty="0"/>
          </a:p>
        </p:txBody>
      </p:sp>
      <p:sp>
        <p:nvSpPr>
          <p:cNvPr id="8" name="Rectangle 7"/>
          <p:cNvSpPr/>
          <p:nvPr/>
        </p:nvSpPr>
        <p:spPr>
          <a:xfrm>
            <a:off x="2483768" y="4221088"/>
            <a:ext cx="1158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lv-LV" i="1" dirty="0" smtClean="0"/>
              <a:t>Avots: SEA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45B6-9CD3-4272-918F-D26A10FB3ED2}" type="slidenum">
              <a:rPr lang="lv-LV" smtClean="0"/>
              <a:pPr/>
              <a:t>14</a:t>
            </a:fld>
            <a:endParaRPr lang="lv-LV"/>
          </a:p>
        </p:txBody>
      </p:sp>
      <p:pic>
        <p:nvPicPr>
          <p:cNvPr id="5122" name="Picture 2" descr="D:\Desktop\Zemgale\Tinuzi_IMG_3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852936"/>
            <a:ext cx="5111832" cy="3405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Saules elektrostacijas (1)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PV sistēmas cena: LVL/</a:t>
            </a:r>
            <a:r>
              <a:rPr lang="lv-LV" dirty="0" err="1" smtClean="0"/>
              <a:t>kW</a:t>
            </a:r>
            <a:r>
              <a:rPr lang="lv-LV" baseline="-25000" dirty="0" err="1" smtClean="0"/>
              <a:t>p</a:t>
            </a:r>
            <a:endParaRPr lang="lv-LV" i="1" dirty="0" smtClean="0"/>
          </a:p>
          <a:p>
            <a:pPr lvl="1"/>
            <a:r>
              <a:rPr lang="lv-LV" dirty="0" smtClean="0"/>
              <a:t>T.sk. projektēšana, piegāde un uzstādīšana</a:t>
            </a:r>
          </a:p>
          <a:p>
            <a:pPr lvl="1"/>
            <a:r>
              <a:rPr lang="lv-LV" dirty="0" smtClean="0"/>
              <a:t>Cena ar PVN</a:t>
            </a:r>
            <a:endParaRPr lang="de-DE" dirty="0" smtClean="0"/>
          </a:p>
          <a:p>
            <a:pPr>
              <a:buNone/>
            </a:pPr>
            <a:endParaRPr lang="lv-LV" dirty="0" smtClean="0"/>
          </a:p>
          <a:p>
            <a:r>
              <a:rPr lang="lv-LV" dirty="0" smtClean="0"/>
              <a:t>Sistēmas līdz 20 </a:t>
            </a:r>
            <a:r>
              <a:rPr lang="lv-LV" dirty="0" err="1" smtClean="0"/>
              <a:t>kW</a:t>
            </a:r>
            <a:r>
              <a:rPr lang="lv-LV" baseline="-25000" dirty="0" err="1" smtClean="0"/>
              <a:t>p</a:t>
            </a:r>
            <a:r>
              <a:rPr lang="lv-LV" dirty="0" smtClean="0"/>
              <a:t> (vēl pastāv tehniskas iespējas uzlikt uz ēku jumtiem):</a:t>
            </a:r>
          </a:p>
          <a:p>
            <a:pPr lvl="1"/>
            <a:r>
              <a:rPr lang="lv-LV" b="1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lv-LV" b="1" dirty="0" smtClean="0">
                <a:solidFill>
                  <a:srgbClr val="FF0000"/>
                </a:solidFill>
              </a:rPr>
              <a:t>00-2600 LVL</a:t>
            </a:r>
            <a:r>
              <a:rPr lang="de-DE" b="1" dirty="0" smtClean="0">
                <a:solidFill>
                  <a:srgbClr val="FF0000"/>
                </a:solidFill>
              </a:rPr>
              <a:t>/kW</a:t>
            </a:r>
            <a:r>
              <a:rPr lang="de-DE" b="1" baseline="-25000" dirty="0" smtClean="0">
                <a:solidFill>
                  <a:srgbClr val="FF0000"/>
                </a:solidFill>
              </a:rPr>
              <a:t>p</a:t>
            </a:r>
            <a:endParaRPr lang="lv-LV" b="1" dirty="0" smtClean="0">
              <a:solidFill>
                <a:srgbClr val="FF0000"/>
              </a:solidFill>
            </a:endParaRPr>
          </a:p>
          <a:p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Zemgales Enerģētikas Dienas  Jelgava, 2012.g. 1</a:t>
            </a:r>
            <a:r>
              <a:rPr lang="en-US" dirty="0" smtClean="0"/>
              <a:t>9</a:t>
            </a:r>
            <a:r>
              <a:rPr lang="lv-LV" dirty="0" smtClean="0"/>
              <a:t>.aprīlis </a:t>
            </a:r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45B6-9CD3-4272-918F-D26A10FB3ED2}" type="slidenum">
              <a:rPr lang="lv-LV" smtClean="0"/>
              <a:pPr/>
              <a:t>15</a:t>
            </a:fld>
            <a:endParaRPr lang="lv-LV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Saules elektrostacijas (2)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Cik maks</a:t>
            </a:r>
            <a:r>
              <a:rPr lang="lv-LV" dirty="0" smtClean="0"/>
              <a:t>ā 1 </a:t>
            </a:r>
            <a:r>
              <a:rPr lang="lv-LV" dirty="0" err="1" smtClean="0"/>
              <a:t>kWh</a:t>
            </a:r>
            <a:r>
              <a:rPr lang="lv-LV" baseline="-25000" dirty="0" err="1" smtClean="0"/>
              <a:t>el</a:t>
            </a:r>
            <a:r>
              <a:rPr lang="lv-LV" dirty="0" smtClean="0"/>
              <a:t> no saules </a:t>
            </a:r>
            <a:r>
              <a:rPr lang="de-DE" dirty="0" smtClean="0"/>
              <a:t>?</a:t>
            </a:r>
            <a:endParaRPr lang="lv-LV" dirty="0" smtClean="0"/>
          </a:p>
          <a:p>
            <a:endParaRPr lang="lv-LV" dirty="0" smtClean="0"/>
          </a:p>
          <a:p>
            <a:r>
              <a:rPr lang="lv-LV" dirty="0" smtClean="0"/>
              <a:t>1 </a:t>
            </a:r>
            <a:r>
              <a:rPr lang="lv-LV" dirty="0" err="1" smtClean="0"/>
              <a:t>kW</a:t>
            </a:r>
            <a:r>
              <a:rPr lang="lv-LV" baseline="-25000" dirty="0" err="1" smtClean="0"/>
              <a:t>p</a:t>
            </a:r>
            <a:r>
              <a:rPr lang="lv-LV" dirty="0" smtClean="0"/>
              <a:t> Latvija var saražot 850-93</a:t>
            </a:r>
            <a:r>
              <a:rPr lang="en-US" dirty="0" smtClean="0"/>
              <a:t>0</a:t>
            </a:r>
            <a:r>
              <a:rPr lang="de-DE" dirty="0" smtClean="0"/>
              <a:t> kWh</a:t>
            </a:r>
            <a:r>
              <a:rPr lang="lv-LV" baseline="-25000" dirty="0" err="1" smtClean="0"/>
              <a:t>el</a:t>
            </a:r>
            <a:r>
              <a:rPr lang="lv-LV" dirty="0" smtClean="0"/>
              <a:t> </a:t>
            </a:r>
            <a:r>
              <a:rPr lang="de-DE" dirty="0" smtClean="0"/>
              <a:t>gad</a:t>
            </a:r>
            <a:r>
              <a:rPr lang="lv-LV" dirty="0" smtClean="0"/>
              <a:t>ā</a:t>
            </a:r>
          </a:p>
          <a:p>
            <a:r>
              <a:rPr lang="en-US" dirty="0" smtClean="0"/>
              <a:t>900</a:t>
            </a:r>
            <a:r>
              <a:rPr lang="lv-LV" dirty="0" smtClean="0"/>
              <a:t> </a:t>
            </a:r>
            <a:r>
              <a:rPr lang="lv-LV" dirty="0" err="1" smtClean="0"/>
              <a:t>kWh</a:t>
            </a:r>
            <a:r>
              <a:rPr lang="lv-LV" baseline="-25000" dirty="0" err="1" smtClean="0"/>
              <a:t>el</a:t>
            </a:r>
            <a:r>
              <a:rPr lang="lv-LV" dirty="0" smtClean="0"/>
              <a:t> </a:t>
            </a:r>
            <a:r>
              <a:rPr lang="de-DE" dirty="0" smtClean="0"/>
              <a:t>x 30 gadi = 25 000 </a:t>
            </a:r>
            <a:r>
              <a:rPr lang="de-DE" dirty="0" err="1" smtClean="0"/>
              <a:t>kWh</a:t>
            </a:r>
            <a:r>
              <a:rPr lang="lv-LV" baseline="-25000" dirty="0" err="1" smtClean="0"/>
              <a:t>el</a:t>
            </a:r>
            <a:r>
              <a:rPr lang="en-US" baseline="-250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degr</a:t>
            </a:r>
            <a:r>
              <a:rPr lang="en-US" sz="2400" dirty="0" smtClean="0"/>
              <a:t>. 0,5%)</a:t>
            </a:r>
            <a:endParaRPr lang="de-DE" dirty="0" smtClean="0"/>
          </a:p>
          <a:p>
            <a:r>
              <a:rPr lang="de-DE" dirty="0" smtClean="0"/>
              <a:t>1 kWp = </a:t>
            </a:r>
            <a:r>
              <a:rPr lang="lv-LV" dirty="0" smtClean="0"/>
              <a:t>(</a:t>
            </a:r>
            <a:r>
              <a:rPr lang="de-DE" dirty="0" smtClean="0"/>
              <a:t>25000 kWh</a:t>
            </a:r>
            <a:r>
              <a:rPr lang="lv-LV" dirty="0" smtClean="0"/>
              <a:t>)</a:t>
            </a:r>
            <a:r>
              <a:rPr lang="de-DE" dirty="0" smtClean="0"/>
              <a:t> = </a:t>
            </a:r>
            <a:r>
              <a:rPr lang="lv-LV" dirty="0" smtClean="0"/>
              <a:t>~</a:t>
            </a:r>
            <a:r>
              <a:rPr lang="de-DE" dirty="0" smtClean="0"/>
              <a:t>2400 L</a:t>
            </a:r>
            <a:r>
              <a:rPr lang="lv-LV" dirty="0" smtClean="0"/>
              <a:t>VL =&gt;</a:t>
            </a:r>
            <a:endParaRPr lang="de-DE" dirty="0" smtClean="0"/>
          </a:p>
          <a:p>
            <a:r>
              <a:rPr lang="lv-LV" b="1" dirty="0" smtClean="0">
                <a:solidFill>
                  <a:srgbClr val="FF0000"/>
                </a:solidFill>
              </a:rPr>
              <a:t>~</a:t>
            </a:r>
            <a:r>
              <a:rPr lang="de-DE" b="1" dirty="0" smtClean="0">
                <a:solidFill>
                  <a:srgbClr val="FF0000"/>
                </a:solidFill>
              </a:rPr>
              <a:t>0,096</a:t>
            </a:r>
            <a:r>
              <a:rPr lang="lv-LV" b="1" dirty="0" smtClean="0">
                <a:solidFill>
                  <a:srgbClr val="FF0000"/>
                </a:solidFill>
              </a:rPr>
              <a:t> LVL/</a:t>
            </a:r>
            <a:r>
              <a:rPr lang="lv-LV" b="1" dirty="0" err="1" smtClean="0">
                <a:solidFill>
                  <a:srgbClr val="FF0000"/>
                </a:solidFill>
              </a:rPr>
              <a:t>kWh</a:t>
            </a:r>
            <a:r>
              <a:rPr lang="lv-LV" b="1" baseline="-25000" dirty="0" err="1" smtClean="0">
                <a:solidFill>
                  <a:srgbClr val="FF0000"/>
                </a:solidFill>
              </a:rPr>
              <a:t>el</a:t>
            </a:r>
            <a:endParaRPr lang="lv-LV" b="1" baseline="-25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lv-LV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Zemgales Enerģētikas Dienas  Jelgava, 2012.g. 1</a:t>
            </a:r>
            <a:r>
              <a:rPr lang="en-US" dirty="0" smtClean="0"/>
              <a:t>9</a:t>
            </a:r>
            <a:r>
              <a:rPr lang="lv-LV" dirty="0" smtClean="0"/>
              <a:t>.aprīlis </a:t>
            </a:r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45B6-9CD3-4272-918F-D26A10FB3ED2}" type="slidenum">
              <a:rPr lang="lv-LV" smtClean="0"/>
              <a:pPr/>
              <a:t>16</a:t>
            </a:fld>
            <a:endParaRPr lang="lv-LV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Ieteikumi problēmas risināšanai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lv-LV" dirty="0" smtClean="0"/>
              <a:t>Objekta jumta konfigurācija un tā orientācija, potenciālie noēnotāji (koki, kaimiņa māja u.c.)</a:t>
            </a:r>
          </a:p>
          <a:p>
            <a:r>
              <a:rPr lang="lv-LV" dirty="0" smtClean="0"/>
              <a:t>Esošā siltuma sistēma, tās veids</a:t>
            </a:r>
          </a:p>
          <a:p>
            <a:r>
              <a:rPr lang="lv-LV" dirty="0" smtClean="0"/>
              <a:t>Esošās siltuma sistēmas patēriņš</a:t>
            </a:r>
            <a:br>
              <a:rPr lang="lv-LV" dirty="0" smtClean="0"/>
            </a:br>
            <a:r>
              <a:rPr lang="lv-LV" dirty="0" smtClean="0"/>
              <a:t>(t/g, m</a:t>
            </a:r>
            <a:r>
              <a:rPr lang="lv-LV" baseline="30000" dirty="0" smtClean="0"/>
              <a:t>3</a:t>
            </a:r>
            <a:r>
              <a:rPr lang="lv-LV" dirty="0" smtClean="0"/>
              <a:t>/g, LVL/g utt.)</a:t>
            </a:r>
          </a:p>
          <a:p>
            <a:r>
              <a:rPr lang="lv-LV" dirty="0" smtClean="0"/>
              <a:t>Kā tiek šobrīd sagatavots karstais H</a:t>
            </a:r>
            <a:r>
              <a:rPr lang="lv-LV" baseline="-25000" dirty="0" smtClean="0"/>
              <a:t>2</a:t>
            </a:r>
            <a:r>
              <a:rPr lang="lv-LV" dirty="0" smtClean="0"/>
              <a:t>O?</a:t>
            </a:r>
          </a:p>
          <a:p>
            <a:r>
              <a:rPr lang="lv-LV" dirty="0" smtClean="0"/>
              <a:t>Brīvo telpu un vietu pieejamība objektā</a:t>
            </a:r>
          </a:p>
          <a:p>
            <a:r>
              <a:rPr lang="lv-LV" dirty="0" smtClean="0"/>
              <a:t>Iekārtu piegādātāja un/vai ierīkotāja pieredze/zināšanas/kvalitāte..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Zemgales Enerģētikas Dienas  Jelgava, 2012.g. 1</a:t>
            </a:r>
            <a:r>
              <a:rPr lang="en-US" dirty="0" smtClean="0"/>
              <a:t>9</a:t>
            </a:r>
            <a:r>
              <a:rPr lang="lv-LV" dirty="0" smtClean="0"/>
              <a:t>.aprīlis </a:t>
            </a:r>
            <a:endParaRPr lang="lv-LV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45B6-9CD3-4272-918F-D26A10FB3ED2}" type="slidenum">
              <a:rPr lang="lv-LV" smtClean="0"/>
              <a:pPr/>
              <a:t>17</a:t>
            </a:fld>
            <a:endParaRPr lang="lv-LV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Kas būtu jānodrošina pircējam?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v-LV" dirty="0" smtClean="0"/>
              <a:t>Tehniskais apsekojums uz objektā vietas</a:t>
            </a:r>
          </a:p>
          <a:p>
            <a:r>
              <a:rPr lang="lv-LV" dirty="0" smtClean="0"/>
              <a:t>Skaidrojums, kā tiek izvēlēta piedāvātās sistēmas jauda</a:t>
            </a:r>
          </a:p>
          <a:p>
            <a:r>
              <a:rPr lang="lv-LV" dirty="0" smtClean="0"/>
              <a:t>Saražotās siltuma enerģijas aprēķins dažādām sistēmas konfigurācijām</a:t>
            </a:r>
          </a:p>
          <a:p>
            <a:r>
              <a:rPr lang="lv-LV" dirty="0" smtClean="0"/>
              <a:t>Jānodrošina skaidru un viegli saprotamu informāciju par optimālu sistēmas izmantošanu</a:t>
            </a:r>
          </a:p>
          <a:p>
            <a:r>
              <a:rPr lang="lv-LV" dirty="0" smtClean="0"/>
              <a:t>Skaidrojums par to, kā sistēmu plānots izbūvēt objektā</a:t>
            </a:r>
          </a:p>
          <a:p>
            <a:r>
              <a:rPr lang="lv-LV" dirty="0" smtClean="0"/>
              <a:t>Vadības un kontroles sistēmas darbības režīms (kā sistēma strādās?)</a:t>
            </a:r>
          </a:p>
          <a:p>
            <a:r>
              <a:rPr lang="lv-LV" dirty="0" smtClean="0"/>
              <a:t>Garantijas sistēmai un darbam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Zemgales Enerģētikas Dienas  Jelgava, 2012.g. 1</a:t>
            </a:r>
            <a:r>
              <a:rPr lang="en-US" dirty="0" smtClean="0"/>
              <a:t>9</a:t>
            </a:r>
            <a:r>
              <a:rPr lang="lv-LV" dirty="0" smtClean="0"/>
              <a:t>.aprīlis </a:t>
            </a:r>
            <a:endParaRPr lang="lv-LV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45B6-9CD3-4272-918F-D26A10FB3ED2}" type="slidenum">
              <a:rPr lang="lv-LV" smtClean="0"/>
              <a:pPr/>
              <a:t>18</a:t>
            </a:fld>
            <a:endParaRPr lang="lv-LV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Vēl ir daudz iespēju saules enerģiju izmantot pilnvērtīgāk</a:t>
            </a:r>
            <a:endParaRPr lang="lv-LV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ln w="4762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lv-LV" sz="2200" b="1" u="sng" dirty="0" smtClean="0"/>
              <a:t>Saules tehnoloģijas:</a:t>
            </a:r>
          </a:p>
          <a:p>
            <a:pPr lvl="1"/>
            <a:r>
              <a:rPr lang="lv-LV" sz="2200" dirty="0" smtClean="0"/>
              <a:t>cenas samazinās un turpinās kristies</a:t>
            </a:r>
          </a:p>
          <a:p>
            <a:pPr lvl="1"/>
            <a:r>
              <a:rPr lang="lv-LV" sz="2200" dirty="0" smtClean="0"/>
              <a:t>palielinās efektivitāte</a:t>
            </a:r>
          </a:p>
          <a:p>
            <a:pPr lvl="1"/>
            <a:r>
              <a:rPr lang="lv-LV" sz="2200" dirty="0" smtClean="0"/>
              <a:t>zinātne un inovācijas</a:t>
            </a:r>
          </a:p>
          <a:p>
            <a:r>
              <a:rPr lang="lv-LV" sz="2200" dirty="0" smtClean="0"/>
              <a:t>Iespēja samazināt klimata pārmaiņas, </a:t>
            </a:r>
            <a:r>
              <a:rPr lang="lv-LV" sz="2200" dirty="0" err="1" smtClean="0"/>
              <a:t>energoatkarību</a:t>
            </a:r>
            <a:endParaRPr lang="lv-LV" sz="2200" dirty="0" smtClean="0"/>
          </a:p>
          <a:p>
            <a:r>
              <a:rPr lang="lv-LV" sz="2200" dirty="0" smtClean="0"/>
              <a:t>Diversificēt energoapgādi</a:t>
            </a:r>
          </a:p>
          <a:p>
            <a:r>
              <a:rPr lang="en-US" sz="2200" dirty="0" err="1" smtClean="0"/>
              <a:t>Latvij</a:t>
            </a:r>
            <a:r>
              <a:rPr lang="lv-LV" sz="2200" dirty="0" smtClean="0"/>
              <a:t>ā ir tikai pašā savas attīstības sākumā..</a:t>
            </a:r>
          </a:p>
          <a:p>
            <a:endParaRPr lang="lv-LV" sz="2200" dirty="0" smtClean="0"/>
          </a:p>
          <a:p>
            <a:endParaRPr lang="lv-LV" sz="2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ln w="4445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lv-LV" sz="2200" dirty="0" smtClean="0"/>
              <a:t>Tradicionālo energoresursu:</a:t>
            </a:r>
          </a:p>
          <a:p>
            <a:pPr lvl="1"/>
            <a:r>
              <a:rPr lang="lv-LV" sz="2200" dirty="0" smtClean="0"/>
              <a:t>rezerves samazinās</a:t>
            </a:r>
          </a:p>
          <a:p>
            <a:pPr lvl="1"/>
            <a:r>
              <a:rPr lang="lv-LV" sz="2200" dirty="0" smtClean="0"/>
              <a:t>cenas palielinās</a:t>
            </a:r>
          </a:p>
          <a:p>
            <a:r>
              <a:rPr lang="lv-LV" sz="2200" dirty="0" smtClean="0"/>
              <a:t>Esošās tehnoloģijas ir savā attīstības pīķī:</a:t>
            </a:r>
          </a:p>
          <a:p>
            <a:pPr lvl="1"/>
            <a:r>
              <a:rPr lang="lv-LV" sz="2200" dirty="0" smtClean="0"/>
              <a:t>efektivitāte</a:t>
            </a:r>
          </a:p>
          <a:p>
            <a:pPr lvl="1"/>
            <a:r>
              <a:rPr lang="lv-LV" sz="2200" dirty="0" smtClean="0"/>
              <a:t>pieejamība</a:t>
            </a:r>
          </a:p>
          <a:p>
            <a:pPr lvl="1"/>
            <a:r>
              <a:rPr lang="lv-LV" sz="2200" dirty="0" smtClean="0"/>
              <a:t>cena</a:t>
            </a:r>
          </a:p>
          <a:p>
            <a:pPr lvl="1"/>
            <a:r>
              <a:rPr lang="lv-LV" sz="2200" dirty="0" smtClean="0"/>
              <a:t>pieredze</a:t>
            </a:r>
          </a:p>
          <a:p>
            <a:r>
              <a:rPr lang="lv-LV" sz="2200" dirty="0" smtClean="0"/>
              <a:t>Nekas labāks vairs nebūs..</a:t>
            </a:r>
          </a:p>
          <a:p>
            <a:endParaRPr lang="lv-LV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Zemgales Enerģētikas Dienas  Jelgava, 2012.g. 1</a:t>
            </a:r>
            <a:r>
              <a:rPr lang="en-US" dirty="0" smtClean="0"/>
              <a:t>9</a:t>
            </a:r>
            <a:r>
              <a:rPr lang="lv-LV" dirty="0" smtClean="0"/>
              <a:t>.aprīlis 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45B6-9CD3-4272-918F-D26A10FB3ED2}" type="slidenum">
              <a:rPr lang="lv-LV" smtClean="0"/>
              <a:pPr/>
              <a:t>19</a:t>
            </a:fld>
            <a:endParaRPr lang="lv-L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Kas ir SEA?</a:t>
            </a:r>
            <a:endParaRPr lang="lv-LV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None/>
            </a:pPr>
            <a:endParaRPr lang="lv-LV" dirty="0" smtClean="0"/>
          </a:p>
          <a:p>
            <a:pPr marL="596646" indent="-514350">
              <a:buFont typeface="+mj-lt"/>
              <a:buAutoNum type="arabicPeriod"/>
            </a:pPr>
            <a:r>
              <a:rPr lang="lv-LV" dirty="0" smtClean="0"/>
              <a:t>Sakārtot saules enerģētikas sektora “</a:t>
            </a:r>
            <a:r>
              <a:rPr lang="lv-LV" i="1" dirty="0" smtClean="0"/>
              <a:t>smilšu kasti</a:t>
            </a:r>
            <a:r>
              <a:rPr lang="lv-LV" dirty="0" smtClean="0"/>
              <a:t>”</a:t>
            </a:r>
          </a:p>
          <a:p>
            <a:pPr marL="596646" indent="-514350">
              <a:buFont typeface="+mj-lt"/>
              <a:buAutoNum type="arabicPeriod"/>
            </a:pPr>
            <a:r>
              <a:rPr lang="lv-LV" b="1" u="sng" dirty="0" smtClean="0"/>
              <a:t>Apvienot</a:t>
            </a:r>
            <a:r>
              <a:rPr lang="lv-LV" dirty="0" smtClean="0"/>
              <a:t> saules enerģijas jomā strādājošos uzņēmumus un personas Latvijā:</a:t>
            </a:r>
          </a:p>
          <a:p>
            <a:pPr lvl="1"/>
            <a:r>
              <a:rPr lang="lv-LV" dirty="0" smtClean="0"/>
              <a:t>Papildināt/stiprināt zināšanas</a:t>
            </a:r>
          </a:p>
          <a:p>
            <a:pPr lvl="1"/>
            <a:r>
              <a:rPr lang="lv-LV" dirty="0" smtClean="0"/>
              <a:t>Uzlabot darbu kvalitāti un ievērot standartus</a:t>
            </a:r>
          </a:p>
          <a:p>
            <a:pPr lvl="1"/>
            <a:r>
              <a:rPr lang="lv-LV" dirty="0" smtClean="0"/>
              <a:t>Izglītot un informēt sabiedrību/asociācijas biedrus</a:t>
            </a:r>
          </a:p>
          <a:p>
            <a:pPr lvl="1"/>
            <a:endParaRPr lang="lv-LV" dirty="0" smtClean="0"/>
          </a:p>
          <a:p>
            <a:pPr marL="596646" indent="-514350">
              <a:buFont typeface="+mj-lt"/>
              <a:buAutoNum type="arabicPeriod"/>
            </a:pPr>
            <a:r>
              <a:rPr lang="lv-LV" dirty="0" smtClean="0"/>
              <a:t>Veicināt kopumā AER izmantošanu Latvijā</a:t>
            </a:r>
          </a:p>
          <a:p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Zemgales Enerģētikas Dienas  Jelgava, 2012.g. 1</a:t>
            </a:r>
            <a:r>
              <a:rPr lang="en-US" dirty="0" smtClean="0"/>
              <a:t>9</a:t>
            </a:r>
            <a:r>
              <a:rPr lang="lv-LV" dirty="0" smtClean="0"/>
              <a:t>.aprīlis </a:t>
            </a:r>
            <a:endParaRPr lang="lv-LV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45B6-9CD3-4272-918F-D26A10FB3ED2}" type="slidenum">
              <a:rPr lang="lv-LV" smtClean="0"/>
              <a:pPr/>
              <a:t>2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Optimāli izveidota sistēma Latvijā</a:t>
            </a:r>
            <a:endParaRPr lang="lv-LV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825246" indent="-742950">
              <a:buNone/>
            </a:pPr>
            <a:r>
              <a:rPr lang="lv-LV" b="1" u="sng" dirty="0" smtClean="0">
                <a:solidFill>
                  <a:srgbClr val="FF0000"/>
                </a:solidFill>
              </a:rPr>
              <a:t>SILTUMS</a:t>
            </a:r>
          </a:p>
          <a:p>
            <a:pPr marL="825246" indent="-742950">
              <a:buFont typeface="+mj-lt"/>
              <a:buAutoNum type="arabicPeriod"/>
            </a:pPr>
            <a:r>
              <a:rPr lang="lv-LV" dirty="0" smtClean="0"/>
              <a:t>Var nosegt līdz pat 60 % no visa karstā H</a:t>
            </a:r>
            <a:r>
              <a:rPr lang="lv-LV" baseline="-25000" dirty="0" smtClean="0"/>
              <a:t>2</a:t>
            </a:r>
            <a:r>
              <a:rPr lang="lv-LV" dirty="0" smtClean="0"/>
              <a:t>O patēriņa</a:t>
            </a:r>
          </a:p>
          <a:p>
            <a:pPr marL="825246" indent="-742950">
              <a:buFont typeface="+mj-lt"/>
              <a:buAutoNum type="arabicPeriod"/>
            </a:pPr>
            <a:endParaRPr lang="lv-LV" dirty="0" smtClean="0"/>
          </a:p>
          <a:p>
            <a:pPr marL="825246" indent="-742950">
              <a:buFont typeface="+mj-lt"/>
              <a:buAutoNum type="arabicPeriod"/>
            </a:pPr>
            <a:r>
              <a:rPr lang="lv-LV" dirty="0" smtClean="0"/>
              <a:t>T.s. </a:t>
            </a:r>
            <a:r>
              <a:rPr lang="lv-LV" dirty="0" err="1" smtClean="0"/>
              <a:t>kombisistēmās</a:t>
            </a:r>
            <a:r>
              <a:rPr lang="lv-LV" dirty="0" smtClean="0"/>
              <a:t> (</a:t>
            </a:r>
            <a:r>
              <a:rPr lang="lv-LV" i="1" dirty="0" smtClean="0"/>
              <a:t>karstais H</a:t>
            </a:r>
            <a:r>
              <a:rPr lang="lv-LV" i="1" baseline="-25000" dirty="0" smtClean="0"/>
              <a:t>2</a:t>
            </a:r>
            <a:r>
              <a:rPr lang="lv-LV" i="1" dirty="0" smtClean="0"/>
              <a:t>O+apkure</a:t>
            </a:r>
            <a:r>
              <a:rPr lang="lv-LV" dirty="0" smtClean="0"/>
              <a:t>) līdz pat 15-20 % no kopējā siltuma enerģijas patēriņa</a:t>
            </a:r>
            <a:endParaRPr lang="lv-LV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596646" indent="-514350">
              <a:buNone/>
            </a:pPr>
            <a:r>
              <a:rPr lang="lv-LV" b="1" u="sng" dirty="0" smtClean="0">
                <a:solidFill>
                  <a:srgbClr val="0000FF"/>
                </a:solidFill>
              </a:rPr>
              <a:t>ELEKTRĪBA</a:t>
            </a:r>
          </a:p>
          <a:p>
            <a:pPr marL="596646" indent="-514350">
              <a:buFont typeface="+mj-lt"/>
              <a:buAutoNum type="arabicPeriod"/>
            </a:pPr>
            <a:r>
              <a:rPr lang="lv-LV" dirty="0" smtClean="0"/>
              <a:t>1 </a:t>
            </a:r>
            <a:r>
              <a:rPr lang="lv-LV" dirty="0" err="1" smtClean="0"/>
              <a:t>kW</a:t>
            </a:r>
            <a:r>
              <a:rPr lang="lv-LV" baseline="-25000" dirty="0" err="1" smtClean="0"/>
              <a:t>p</a:t>
            </a:r>
            <a:r>
              <a:rPr lang="lv-LV" dirty="0" smtClean="0"/>
              <a:t> var saražot 850-930</a:t>
            </a:r>
            <a:r>
              <a:rPr lang="de-DE" dirty="0" smtClean="0"/>
              <a:t> kWh</a:t>
            </a:r>
            <a:r>
              <a:rPr lang="lv-LV" baseline="-25000" dirty="0" err="1" smtClean="0"/>
              <a:t>el</a:t>
            </a:r>
            <a:r>
              <a:rPr lang="lv-LV" dirty="0" smtClean="0"/>
              <a:t> </a:t>
            </a:r>
            <a:r>
              <a:rPr lang="de-DE" dirty="0" smtClean="0"/>
              <a:t>gad</a:t>
            </a:r>
            <a:r>
              <a:rPr lang="lv-LV" dirty="0" smtClean="0"/>
              <a:t>ā</a:t>
            </a:r>
          </a:p>
          <a:p>
            <a:pPr marL="596646" indent="-514350">
              <a:buFont typeface="+mj-lt"/>
              <a:buAutoNum type="arabicPeriod"/>
            </a:pPr>
            <a:endParaRPr lang="lv-LV" dirty="0" smtClean="0"/>
          </a:p>
          <a:p>
            <a:pPr marL="596646" indent="-514350">
              <a:buFont typeface="+mj-lt"/>
              <a:buAutoNum type="arabicPeriod"/>
            </a:pPr>
            <a:r>
              <a:rPr lang="lv-LV" dirty="0" smtClean="0"/>
              <a:t>Ja </a:t>
            </a:r>
            <a:r>
              <a:rPr lang="lv-LV" dirty="0" err="1" smtClean="0"/>
              <a:t>tīklievades</a:t>
            </a:r>
            <a:r>
              <a:rPr lang="lv-LV" dirty="0" smtClean="0"/>
              <a:t> sistēma un piem., neto uzskaite, var izmantot līdz pat 100 % no saražotās elektrības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Zemgales Enerģētikas Dienas  Jelgava, 2012.g. 1</a:t>
            </a:r>
            <a:r>
              <a:rPr lang="en-US" dirty="0" smtClean="0"/>
              <a:t>9</a:t>
            </a:r>
            <a:r>
              <a:rPr lang="lv-LV" dirty="0" smtClean="0"/>
              <a:t>.aprīlis </a:t>
            </a:r>
            <a:endParaRPr lang="lv-LV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45B6-9CD3-4272-918F-D26A10FB3ED2}" type="slidenum">
              <a:rPr lang="lv-LV" smtClean="0"/>
              <a:pPr/>
              <a:t>20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55776" y="332656"/>
            <a:ext cx="6400800" cy="1296144"/>
          </a:xfrm>
        </p:spPr>
        <p:txBody>
          <a:bodyPr/>
          <a:lstStyle/>
          <a:p>
            <a:r>
              <a:rPr lang="lv-LV" dirty="0" smtClean="0"/>
              <a:t>Prognozes tuvākajai nākotnei</a:t>
            </a:r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Zemgales Enerģētikas Dienas  Jelgava, 2012.g. 1</a:t>
            </a:r>
            <a:r>
              <a:rPr lang="en-US" dirty="0" smtClean="0"/>
              <a:t>9</a:t>
            </a:r>
            <a:r>
              <a:rPr lang="lv-LV" dirty="0" smtClean="0"/>
              <a:t>.aprīlis 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45B6-9CD3-4272-918F-D26A10FB3ED2}" type="slidenum">
              <a:rPr lang="lv-LV" smtClean="0"/>
              <a:pPr/>
              <a:t>21</a:t>
            </a:fld>
            <a:endParaRPr lang="lv-LV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483768" y="2204864"/>
            <a:ext cx="6517388" cy="136815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27432" marR="0" lvl="0" indent="0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Latvijas likumdošanas</a:t>
            </a:r>
            <a:r>
              <a:rPr kumimoji="0" lang="lv-LV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atbalsts AER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78392" y="2500322"/>
            <a:ext cx="6400800" cy="2286000"/>
          </a:xfrm>
        </p:spPr>
        <p:txBody>
          <a:bodyPr/>
          <a:lstStyle/>
          <a:p>
            <a:r>
              <a:rPr lang="lv-LV" dirty="0" smtClean="0"/>
              <a:t>Paldies par uzmanību!</a:t>
            </a:r>
            <a:endParaRPr lang="lv-LV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578392" y="5143512"/>
            <a:ext cx="6400800" cy="11430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v-LV" sz="2400" b="1" dirty="0" smtClean="0"/>
              <a:t>Georgs </a:t>
            </a:r>
            <a:r>
              <a:rPr lang="lv-LV" sz="2400" b="1" dirty="0" err="1" smtClean="0"/>
              <a:t>Indulēns</a:t>
            </a:r>
            <a:endParaRPr lang="lv-LV" sz="2400" b="1" dirty="0" smtClean="0"/>
          </a:p>
          <a:p>
            <a:pPr>
              <a:lnSpc>
                <a:spcPct val="100000"/>
              </a:lnSpc>
            </a:pPr>
            <a:r>
              <a:rPr lang="lv-LV" sz="1800" dirty="0" err="1" smtClean="0">
                <a:hlinkClick r:id="rId2"/>
              </a:rPr>
              <a:t>george@animalibra.lv</a:t>
            </a:r>
            <a:endParaRPr lang="lv-LV" sz="1800" dirty="0" smtClean="0"/>
          </a:p>
          <a:p>
            <a:pPr>
              <a:lnSpc>
                <a:spcPct val="100000"/>
              </a:lnSpc>
            </a:pPr>
            <a:r>
              <a:rPr lang="lv-LV" sz="1800" dirty="0" smtClean="0"/>
              <a:t>SIA Anima libra valdes priekšsēdētājs</a:t>
            </a:r>
          </a:p>
          <a:p>
            <a:pPr>
              <a:lnSpc>
                <a:spcPct val="100000"/>
              </a:lnSpc>
            </a:pPr>
            <a:r>
              <a:rPr lang="lv-LV" sz="1800" dirty="0" err="1" smtClean="0"/>
              <a:t>www.animalibra.lv</a:t>
            </a:r>
            <a:endParaRPr lang="lv-LV" sz="1800" dirty="0" smtClean="0"/>
          </a:p>
          <a:p>
            <a:pPr>
              <a:lnSpc>
                <a:spcPct val="100000"/>
              </a:lnSpc>
            </a:pPr>
            <a:endParaRPr lang="lv-LV" sz="1800" dirty="0" smtClean="0"/>
          </a:p>
          <a:p>
            <a:pPr>
              <a:lnSpc>
                <a:spcPct val="100000"/>
              </a:lnSpc>
            </a:pPr>
            <a:r>
              <a:rPr lang="lv-LV" sz="2400" b="1" dirty="0" smtClean="0"/>
              <a:t>Biedrība "Saules enerģijas asociācija“</a:t>
            </a:r>
          </a:p>
          <a:p>
            <a:pPr>
              <a:lnSpc>
                <a:spcPct val="100000"/>
              </a:lnSpc>
            </a:pPr>
            <a:r>
              <a:rPr lang="lv-LV" sz="2400" dirty="0" err="1" smtClean="0">
                <a:hlinkClick r:id="rId3"/>
              </a:rPr>
              <a:t>info@saulesbiedriba.lv</a:t>
            </a:r>
            <a:endParaRPr lang="lv-LV" sz="2400" dirty="0" smtClean="0"/>
          </a:p>
          <a:p>
            <a:pPr>
              <a:lnSpc>
                <a:spcPct val="100000"/>
              </a:lnSpc>
            </a:pPr>
            <a:r>
              <a:rPr lang="lv-LV" sz="2400" dirty="0" err="1" smtClean="0"/>
              <a:t>www.saulesbiedriba.lv</a:t>
            </a:r>
            <a:endParaRPr lang="lv-LV" sz="2400" dirty="0" smtClean="0"/>
          </a:p>
          <a:p>
            <a:pPr>
              <a:lnSpc>
                <a:spcPct val="100000"/>
              </a:lnSpc>
            </a:pPr>
            <a:endParaRPr lang="lv-LV" sz="600" dirty="0" smtClean="0"/>
          </a:p>
          <a:p>
            <a:pPr>
              <a:lnSpc>
                <a:spcPct val="100000"/>
              </a:lnSpc>
            </a:pPr>
            <a:endParaRPr lang="lv-LV" sz="600" dirty="0" smtClean="0"/>
          </a:p>
          <a:p>
            <a:pPr>
              <a:lnSpc>
                <a:spcPct val="100000"/>
              </a:lnSpc>
            </a:pPr>
            <a:endParaRPr lang="lv-LV" sz="600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85728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Job\Ventus\Solar\Marketing\Logo 2011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284984"/>
            <a:ext cx="720081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Saules starojuma enerģija</a:t>
            </a:r>
            <a:endParaRPr lang="lv-LV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pPr>
              <a:buNone/>
            </a:pPr>
            <a:endParaRPr lang="lv-LV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55976" y="1524000"/>
            <a:ext cx="4577712" cy="4663440"/>
          </a:xfrm>
        </p:spPr>
        <p:txBody>
          <a:bodyPr/>
          <a:lstStyle/>
          <a:p>
            <a:r>
              <a:rPr lang="lv-LV" dirty="0" smtClean="0"/>
              <a:t>Enerģija </a:t>
            </a:r>
            <a:r>
              <a:rPr lang="lv-LV" b="1" dirty="0" smtClean="0"/>
              <a:t>par velti </a:t>
            </a:r>
            <a:r>
              <a:rPr lang="lv-LV" dirty="0" smtClean="0"/>
              <a:t>ik vienam</a:t>
            </a:r>
          </a:p>
          <a:p>
            <a:r>
              <a:rPr lang="lv-LV" dirty="0" smtClean="0"/>
              <a:t>Nav aplikta ar nodokļiem</a:t>
            </a:r>
          </a:p>
          <a:p>
            <a:r>
              <a:rPr lang="lv-LV" dirty="0" smtClean="0"/>
              <a:t>Neietekmē inflācija, resursu cenas</a:t>
            </a:r>
          </a:p>
          <a:p>
            <a:r>
              <a:rPr lang="lv-LV" dirty="0" smtClean="0"/>
              <a:t>Neatkarīga no “</a:t>
            </a:r>
            <a:r>
              <a:rPr lang="lv-LV" i="1" dirty="0" smtClean="0"/>
              <a:t>kaimiņiem</a:t>
            </a:r>
            <a:r>
              <a:rPr lang="lv-LV" dirty="0" smtClean="0"/>
              <a:t>”</a:t>
            </a:r>
          </a:p>
          <a:p>
            <a:r>
              <a:rPr lang="lv-LV" dirty="0" smtClean="0"/>
              <a:t>utt.</a:t>
            </a:r>
          </a:p>
          <a:p>
            <a:endParaRPr lang="lv-LV" dirty="0"/>
          </a:p>
        </p:txBody>
      </p:sp>
      <p:sp>
        <p:nvSpPr>
          <p:cNvPr id="14" name="TextBox 13"/>
          <p:cNvSpPr txBox="1"/>
          <p:nvPr/>
        </p:nvSpPr>
        <p:spPr>
          <a:xfrm>
            <a:off x="5292080" y="4293096"/>
            <a:ext cx="3672408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 smtClean="0">
                <a:solidFill>
                  <a:srgbClr val="FF0000"/>
                </a:solidFill>
              </a:rPr>
              <a:t>Latvijā vidēji </a:t>
            </a:r>
            <a:br>
              <a:rPr lang="lv-LV" sz="3600" b="1" dirty="0" smtClean="0">
                <a:solidFill>
                  <a:srgbClr val="FF0000"/>
                </a:solidFill>
              </a:rPr>
            </a:br>
            <a:r>
              <a:rPr lang="lv-LV" sz="5400" b="1" dirty="0" smtClean="0">
                <a:solidFill>
                  <a:srgbClr val="FF0000"/>
                </a:solidFill>
              </a:rPr>
              <a:t>1000-1200</a:t>
            </a:r>
            <a:r>
              <a:rPr lang="lv-LV" sz="3600" b="1" dirty="0" smtClean="0">
                <a:solidFill>
                  <a:srgbClr val="FF0000"/>
                </a:solidFill>
              </a:rPr>
              <a:t> kWh/m</a:t>
            </a:r>
            <a:r>
              <a:rPr lang="lv-LV" sz="3600" b="1" baseline="30000" dirty="0" smtClean="0">
                <a:solidFill>
                  <a:srgbClr val="FF0000"/>
                </a:solidFill>
              </a:rPr>
              <a:t>2</a:t>
            </a:r>
            <a:r>
              <a:rPr lang="lv-LV" sz="3600" b="1" dirty="0" smtClean="0">
                <a:solidFill>
                  <a:srgbClr val="FF0000"/>
                </a:solidFill>
              </a:rPr>
              <a:t> gadā</a:t>
            </a:r>
            <a:endParaRPr lang="lv-LV" sz="36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Desktop\Zemgale\IMG_6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3024336" cy="480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Pieejamās tehnoloģijas</a:t>
            </a:r>
            <a:endParaRPr lang="lv-LV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lv-LV" sz="2400" dirty="0" smtClean="0"/>
              <a:t>Pieejamas ir viss saules enerģijas tehnoloģiju spektrs:</a:t>
            </a:r>
          </a:p>
          <a:p>
            <a:pPr lvl="1"/>
            <a:r>
              <a:rPr lang="lv-LV" sz="2400" b="1" dirty="0" smtClean="0"/>
              <a:t>Saules siltuma sistēmas (visu veidu SK)</a:t>
            </a:r>
          </a:p>
          <a:p>
            <a:pPr lvl="1"/>
            <a:r>
              <a:rPr lang="lv-LV" sz="2400" b="1" dirty="0" smtClean="0"/>
              <a:t>Saules paneļi (visu veidu PV)</a:t>
            </a:r>
          </a:p>
          <a:p>
            <a:pPr lvl="1"/>
            <a:r>
              <a:rPr lang="lv-LV" sz="2400" dirty="0" smtClean="0"/>
              <a:t>Hibrīdās sistēmas (SK+PV)</a:t>
            </a:r>
          </a:p>
          <a:p>
            <a:pPr lvl="1"/>
            <a:r>
              <a:rPr lang="lv-LV" sz="2400" dirty="0" smtClean="0"/>
              <a:t>No mazas jaudas līdz lielām...</a:t>
            </a:r>
          </a:p>
          <a:p>
            <a:endParaRPr lang="lv-LV" sz="2400" dirty="0" smtClean="0"/>
          </a:p>
          <a:p>
            <a:r>
              <a:rPr lang="lv-LV" sz="2400" dirty="0" smtClean="0"/>
              <a:t>Svarīgākais – atbildēt uz jautājumiem:</a:t>
            </a:r>
          </a:p>
          <a:p>
            <a:pPr marL="916686" lvl="1" indent="-514350">
              <a:buFont typeface="+mj-lt"/>
              <a:buAutoNum type="arabicPeriod"/>
            </a:pPr>
            <a:r>
              <a:rPr lang="lv-LV" sz="2400" dirty="0" smtClean="0"/>
              <a:t>Pielietojums un mērķis?</a:t>
            </a:r>
          </a:p>
          <a:p>
            <a:pPr marL="916686" lvl="1" indent="-514350">
              <a:buFont typeface="+mj-lt"/>
              <a:buAutoNum type="arabicPeriod"/>
            </a:pPr>
            <a:r>
              <a:rPr lang="lv-LV" sz="2400" dirty="0" smtClean="0"/>
              <a:t>Cik tas viss objektīvi maksā?</a:t>
            </a:r>
          </a:p>
          <a:p>
            <a:pPr marL="916686" lvl="1" indent="-514350">
              <a:buFont typeface="+mj-lt"/>
              <a:buAutoNum type="arabicPeriod"/>
            </a:pPr>
            <a:r>
              <a:rPr lang="lv-LV" sz="2400" dirty="0" smtClean="0"/>
              <a:t>Kā optimāli sabalansēt sistēmas ražību ar patēriņu? </a:t>
            </a:r>
            <a:endParaRPr lang="lv-LV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Zemgales Enerģētikas Dienas  Jelgava, 2012.g. 1</a:t>
            </a:r>
            <a:r>
              <a:rPr lang="en-US" dirty="0" smtClean="0"/>
              <a:t>9</a:t>
            </a:r>
            <a:r>
              <a:rPr lang="lv-LV" dirty="0" smtClean="0"/>
              <a:t>.aprīlis </a:t>
            </a:r>
            <a:endParaRPr lang="lv-LV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45B6-9CD3-4272-918F-D26A10FB3ED2}" type="slidenum">
              <a:rPr lang="lv-LV" smtClean="0"/>
              <a:pPr/>
              <a:t>4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Šodienas situācija LR (+ un -)</a:t>
            </a:r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Zemgales Enerģētikas Dienas  Jelgava, 2012.g. 1</a:t>
            </a:r>
            <a:r>
              <a:rPr lang="en-US" dirty="0" smtClean="0"/>
              <a:t>9</a:t>
            </a:r>
            <a:r>
              <a:rPr lang="lv-LV" dirty="0" smtClean="0"/>
              <a:t>.aprīlis </a:t>
            </a:r>
            <a:endParaRPr lang="lv-LV" dirty="0"/>
          </a:p>
        </p:txBody>
      </p:sp>
      <p:sp>
        <p:nvSpPr>
          <p:cNvPr id="9" name="Rectangle 8"/>
          <p:cNvSpPr/>
          <p:nvPr/>
        </p:nvSpPr>
        <p:spPr>
          <a:xfrm>
            <a:off x="6228184" y="6309320"/>
            <a:ext cx="295232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600" i="1" dirty="0" smtClean="0"/>
              <a:t>Avots:  http://jobinpgeorge2020.blogspot.com/2010/05/watch-when-you-are-sad.html</a:t>
            </a:r>
            <a:endParaRPr lang="lv-LV" sz="600" i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45B6-9CD3-4272-918F-D26A10FB3ED2}" type="slidenum">
              <a:rPr lang="lv-LV" smtClean="0"/>
              <a:pPr/>
              <a:t>5</a:t>
            </a:fld>
            <a:endParaRPr lang="lv-LV"/>
          </a:p>
        </p:txBody>
      </p:sp>
      <p:graphicFrame>
        <p:nvGraphicFramePr>
          <p:cNvPr id="10" name="Diagram 9"/>
          <p:cNvGraphicFramePr/>
          <p:nvPr/>
        </p:nvGraphicFramePr>
        <p:xfrm>
          <a:off x="108520" y="1196752"/>
          <a:ext cx="9144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Investīcijas un izdevīgums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  <a:buNone/>
            </a:pPr>
            <a:r>
              <a:rPr lang="lv-LV" b="1" u="sng" dirty="0" smtClean="0"/>
              <a:t>Atkarīgas no:</a:t>
            </a:r>
          </a:p>
          <a:p>
            <a:pPr>
              <a:lnSpc>
                <a:spcPct val="100000"/>
              </a:lnSpc>
            </a:pPr>
            <a:r>
              <a:rPr lang="lv-LV" dirty="0" smtClean="0"/>
              <a:t>Klienta vajadzībām, pielietojuma un patēriņa</a:t>
            </a:r>
          </a:p>
          <a:p>
            <a:pPr>
              <a:lnSpc>
                <a:spcPct val="100000"/>
              </a:lnSpc>
            </a:pPr>
            <a:r>
              <a:rPr lang="lv-LV" dirty="0" smtClean="0"/>
              <a:t>Izvēlētās tehnoloģijas</a:t>
            </a:r>
          </a:p>
          <a:p>
            <a:pPr>
              <a:lnSpc>
                <a:spcPct val="100000"/>
              </a:lnSpc>
            </a:pPr>
            <a:r>
              <a:rPr lang="lv-LV" dirty="0" smtClean="0"/>
              <a:t>Piegādātāja un montētāja zināšanām</a:t>
            </a:r>
          </a:p>
          <a:p>
            <a:pPr>
              <a:lnSpc>
                <a:spcPct val="100000"/>
              </a:lnSpc>
              <a:buNone/>
            </a:pPr>
            <a:endParaRPr lang="lv-LV" dirty="0" smtClean="0"/>
          </a:p>
          <a:p>
            <a:pPr>
              <a:lnSpc>
                <a:spcPct val="100000"/>
              </a:lnSpc>
              <a:buNone/>
            </a:pPr>
            <a:r>
              <a:rPr lang="lv-LV" b="1" u="sng" dirty="0" smtClean="0"/>
              <a:t>Atmaksāšanās laiks un izdevīgums atkarīgs no:</a:t>
            </a:r>
          </a:p>
          <a:p>
            <a:pPr>
              <a:lnSpc>
                <a:spcPct val="100000"/>
              </a:lnSpc>
            </a:pPr>
            <a:r>
              <a:rPr lang="lv-LV" dirty="0" smtClean="0"/>
              <a:t>Izvēlētās aprēķinu metodes</a:t>
            </a:r>
            <a:br>
              <a:rPr lang="lv-LV" dirty="0" smtClean="0"/>
            </a:br>
            <a:r>
              <a:rPr lang="lv-LV" dirty="0" smtClean="0"/>
              <a:t>(no vienkāršām -&gt; sarežģītākām)</a:t>
            </a:r>
          </a:p>
          <a:p>
            <a:pPr>
              <a:lnSpc>
                <a:spcPct val="100000"/>
              </a:lnSpc>
            </a:pPr>
            <a:r>
              <a:rPr lang="lv-LV" dirty="0" smtClean="0"/>
              <a:t>Attiecīgi – iegūto rezultātu precizitāte ir dažāda</a:t>
            </a:r>
          </a:p>
          <a:p>
            <a:pPr>
              <a:lnSpc>
                <a:spcPct val="100000"/>
              </a:lnSpc>
            </a:pPr>
            <a:endParaRPr lang="lv-LV" dirty="0" smtClean="0"/>
          </a:p>
          <a:p>
            <a:pPr>
              <a:lnSpc>
                <a:spcPct val="100000"/>
              </a:lnSpc>
            </a:pPr>
            <a:endParaRPr lang="lv-LV" dirty="0" smtClean="0"/>
          </a:p>
          <a:p>
            <a:pPr>
              <a:lnSpc>
                <a:spcPct val="100000"/>
              </a:lnSpc>
            </a:pPr>
            <a:endParaRPr lang="lv-LV" dirty="0" smtClean="0"/>
          </a:p>
          <a:p>
            <a:pPr>
              <a:lnSpc>
                <a:spcPct val="100000"/>
              </a:lnSpc>
            </a:pPr>
            <a:endParaRPr lang="lv-LV" dirty="0" smtClean="0"/>
          </a:p>
          <a:p>
            <a:pPr>
              <a:lnSpc>
                <a:spcPct val="100000"/>
              </a:lnSpc>
            </a:pPr>
            <a:endParaRPr lang="lv-LV" dirty="0" smtClean="0"/>
          </a:p>
          <a:p>
            <a:pPr>
              <a:lnSpc>
                <a:spcPct val="100000"/>
              </a:lnSpc>
            </a:pPr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Zemgales Enerģētikas Dienas  Jelgava, 2012.g. 1</a:t>
            </a:r>
            <a:r>
              <a:rPr lang="en-US" dirty="0" smtClean="0"/>
              <a:t>9</a:t>
            </a:r>
            <a:r>
              <a:rPr lang="lv-LV" dirty="0" smtClean="0"/>
              <a:t>.aprīlis 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45B6-9CD3-4272-918F-D26A10FB3ED2}" type="slidenum">
              <a:rPr lang="lv-LV" smtClean="0"/>
              <a:pPr/>
              <a:t>6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Saules siltuma sistēmas: Galvenais priekšnosacījums (1)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 Jēkabpils, 2012.g. 17.aprīlis </a:t>
            </a:r>
            <a:endParaRPr lang="lv-LV"/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778873" cy="515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own Arrow 8"/>
          <p:cNvSpPr/>
          <p:nvPr/>
        </p:nvSpPr>
        <p:spPr>
          <a:xfrm rot="3926904">
            <a:off x="5105641" y="1522585"/>
            <a:ext cx="984253" cy="1648758"/>
          </a:xfrm>
          <a:prstGeom prst="downArrow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45B6-9CD3-4272-918F-D26A10FB3ED2}" type="slidenum">
              <a:rPr lang="lv-LV" smtClean="0"/>
              <a:pPr/>
              <a:t>7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Saules siltuma sistēmas: Galvenais priekšnosacījums (2)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563698"/>
            <a:ext cx="8072494" cy="4800600"/>
          </a:xfrm>
        </p:spPr>
        <p:txBody>
          <a:bodyPr/>
          <a:lstStyle/>
          <a:p>
            <a:endParaRPr lang="lv-LV"/>
          </a:p>
        </p:txBody>
      </p:sp>
      <p:grpSp>
        <p:nvGrpSpPr>
          <p:cNvPr id="11" name="Group 14"/>
          <p:cNvGrpSpPr/>
          <p:nvPr/>
        </p:nvGrpSpPr>
        <p:grpSpPr>
          <a:xfrm>
            <a:off x="323528" y="1456666"/>
            <a:ext cx="8795117" cy="5500726"/>
            <a:chOff x="214282" y="1357298"/>
            <a:chExt cx="8795117" cy="550072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1357298"/>
              <a:ext cx="8795117" cy="5500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-1101249" y="3514697"/>
              <a:ext cx="32861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lv-LV" sz="2000" b="1" dirty="0" smtClean="0"/>
                <a:t>Sistēmas efektivitāte (SE)</a:t>
              </a:r>
              <a:endParaRPr lang="lv-LV" sz="2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6316160" y="3514697"/>
              <a:ext cx="457203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lv-LV" sz="2000" b="1" dirty="0" smtClean="0"/>
                <a:t>Saules enerģijas nodrošinājuma daļa (SD)</a:t>
              </a:r>
              <a:endParaRPr lang="lv-LV" sz="2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21657" y="5000636"/>
              <a:ext cx="565433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lv-LV" b="1" dirty="0" smtClean="0"/>
                <a:t>SE</a:t>
              </a:r>
              <a:endParaRPr lang="lv-LV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86578" y="2631040"/>
              <a:ext cx="565433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lv-LV" b="1" dirty="0" smtClean="0"/>
                <a:t>SD</a:t>
              </a:r>
              <a:endParaRPr lang="lv-LV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5786" y="2179245"/>
              <a:ext cx="1500198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lv-LV" b="1" dirty="0" smtClean="0"/>
            </a:p>
            <a:p>
              <a:pPr algn="ctr"/>
              <a:r>
                <a:rPr lang="lv-LV" b="1" dirty="0" smtClean="0"/>
                <a:t>MAX  Ražība </a:t>
              </a:r>
              <a:endParaRPr lang="lv-LV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82634" y="2179245"/>
              <a:ext cx="171451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lv-LV" b="1" dirty="0" smtClean="0"/>
            </a:p>
            <a:p>
              <a:pPr algn="ctr"/>
              <a:r>
                <a:rPr lang="lv-LV" b="1" dirty="0" smtClean="0"/>
                <a:t>MAX SD  </a:t>
              </a:r>
              <a:endParaRPr lang="lv-LV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28794" y="1601439"/>
              <a:ext cx="1957896" cy="72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lv-LV" sz="3200" b="1" dirty="0" smtClean="0"/>
                <a:t>Optimums</a:t>
              </a:r>
              <a:r>
                <a:rPr lang="lv-LV" sz="2400" b="1" dirty="0" smtClean="0"/>
                <a:t> </a:t>
              </a:r>
              <a:r>
                <a:rPr lang="lv-LV" sz="2000" b="1" dirty="0" smtClean="0"/>
                <a:t> </a:t>
              </a:r>
              <a:endParaRPr lang="lv-LV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71736" y="6072206"/>
              <a:ext cx="450059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lv-LV" sz="2000" b="1" dirty="0" smtClean="0"/>
                <a:t>Saules kolektoru platība, m</a:t>
              </a:r>
              <a:r>
                <a:rPr lang="lv-LV" sz="2000" b="1" baseline="30000" dirty="0" smtClean="0"/>
                <a:t>2</a:t>
              </a:r>
              <a:endParaRPr lang="lv-LV" sz="2000" b="1" baseline="30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9438" y="6573788"/>
            <a:ext cx="4500594" cy="297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v-LV" sz="2000" b="1" baseline="3000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491880" y="6421448"/>
            <a:ext cx="2895600" cy="476250"/>
          </a:xfrm>
        </p:spPr>
        <p:txBody>
          <a:bodyPr/>
          <a:lstStyle/>
          <a:p>
            <a:r>
              <a:rPr lang="lv-LV" dirty="0" smtClean="0"/>
              <a:t>Zemgales Enerģētikas Dienas  Jelgava, 2012.g. 1</a:t>
            </a:r>
            <a:r>
              <a:rPr lang="en-US" dirty="0" smtClean="0"/>
              <a:t>9</a:t>
            </a:r>
            <a:r>
              <a:rPr lang="lv-LV" dirty="0" smtClean="0"/>
              <a:t>.aprīlis </a:t>
            </a:r>
            <a:endParaRPr lang="lv-LV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8613648" y="6421448"/>
            <a:ext cx="457200" cy="476250"/>
          </a:xfrm>
        </p:spPr>
        <p:txBody>
          <a:bodyPr/>
          <a:lstStyle/>
          <a:p>
            <a:fld id="{117B45B6-9CD3-4272-918F-D26A10FB3ED2}" type="slidenum">
              <a:rPr lang="lv-LV" smtClean="0"/>
              <a:pPr/>
              <a:t>8</a:t>
            </a:fld>
            <a:endParaRPr lang="lv-LV"/>
          </a:p>
        </p:txBody>
      </p:sp>
      <p:sp>
        <p:nvSpPr>
          <p:cNvPr id="17" name="TextBox 16"/>
          <p:cNvSpPr txBox="1"/>
          <p:nvPr/>
        </p:nvSpPr>
        <p:spPr>
          <a:xfrm>
            <a:off x="4355976" y="3958943"/>
            <a:ext cx="3888432" cy="954107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smtClean="0">
                <a:solidFill>
                  <a:srgbClr val="FF0000"/>
                </a:solidFill>
              </a:rPr>
              <a:t>Jāsabalansē </a:t>
            </a:r>
            <a:br>
              <a:rPr lang="lv-LV" sz="2800" b="1" dirty="0" smtClean="0">
                <a:solidFill>
                  <a:srgbClr val="FF0000"/>
                </a:solidFill>
              </a:rPr>
            </a:br>
            <a:r>
              <a:rPr lang="lv-LV" sz="2800" b="1" dirty="0" smtClean="0">
                <a:solidFill>
                  <a:srgbClr val="FF0000"/>
                </a:solidFill>
              </a:rPr>
              <a:t>ražība ar patēriņu !!!</a:t>
            </a:r>
            <a:endParaRPr lang="lv-LV" sz="28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99592" y="1600682"/>
            <a:ext cx="0" cy="4536504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99592" y="6137186"/>
            <a:ext cx="7632848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Problēmas</a:t>
            </a:r>
            <a:endParaRPr lang="lv-LV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lv-LV" dirty="0" smtClean="0"/>
              <a:t>Sistēmas jauda, konfigurācija un pielietojums </a:t>
            </a:r>
          </a:p>
          <a:p>
            <a:r>
              <a:rPr lang="lv-LV" dirty="0" smtClean="0"/>
              <a:t>Saules kolektora kontūra hermētiskums un tā kvalitāte</a:t>
            </a:r>
          </a:p>
          <a:p>
            <a:r>
              <a:rPr lang="lv-LV" dirty="0" smtClean="0"/>
              <a:t>Siltuma zudumi no sistēmas</a:t>
            </a:r>
          </a:p>
          <a:p>
            <a:r>
              <a:rPr lang="lv-LV" dirty="0" smtClean="0"/>
              <a:t>Sūkņa ražība</a:t>
            </a:r>
          </a:p>
          <a:p>
            <a:r>
              <a:rPr lang="lv-LV" dirty="0" smtClean="0"/>
              <a:t>Sistēmas ražības un patēriņa attiecība un nobīde laikā</a:t>
            </a:r>
          </a:p>
          <a:p>
            <a:r>
              <a:rPr lang="lv-LV" dirty="0" smtClean="0"/>
              <a:t>Iestādītie un vēlamie sistēmas temperatūru režīmi</a:t>
            </a:r>
          </a:p>
          <a:p>
            <a:r>
              <a:rPr lang="lv-LV" dirty="0" smtClean="0"/>
              <a:t>...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Zemgales Enerģētikas Dienas  Jelgava, 2012.g. 1</a:t>
            </a:r>
            <a:r>
              <a:rPr lang="en-US" dirty="0" smtClean="0"/>
              <a:t>9</a:t>
            </a:r>
            <a:r>
              <a:rPr lang="lv-LV" dirty="0" smtClean="0"/>
              <a:t>.aprīlis </a:t>
            </a:r>
            <a:endParaRPr lang="lv-LV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45B6-9CD3-4272-918F-D26A10FB3ED2}" type="slidenum">
              <a:rPr lang="lv-LV" smtClean="0"/>
              <a:pPr/>
              <a:t>9</a:t>
            </a:fld>
            <a:endParaRPr lang="lv-LV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A_ppt_noformejums">
  <a:themeElements>
    <a:clrScheme name="Custom 2">
      <a:dk1>
        <a:sysClr val="windowText" lastClr="000000"/>
      </a:dk1>
      <a:lt1>
        <a:sysClr val="window" lastClr="FFFFFF"/>
      </a:lt1>
      <a:dk2>
        <a:srgbClr val="575F6D"/>
      </a:dk2>
      <a:lt2>
        <a:srgbClr val="FF9900"/>
      </a:lt2>
      <a:accent1>
        <a:srgbClr val="FE8637"/>
      </a:accent1>
      <a:accent2>
        <a:srgbClr val="7598D9"/>
      </a:accent2>
      <a:accent3>
        <a:srgbClr val="B32C16"/>
      </a:accent3>
      <a:accent4>
        <a:srgbClr val="FFE635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SEA_ppt_noformejums</Template>
  <TotalTime>1058</TotalTime>
  <Words>1020</Words>
  <Application>Microsoft Office PowerPoint</Application>
  <PresentationFormat>On-screen Show (4:3)</PresentationFormat>
  <Paragraphs>214</Paragraphs>
  <Slides>22</Slides>
  <Notes>4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SEA_ppt_noformejums</vt:lpstr>
      <vt:lpstr>Latvijā pieejamās Saules tehnoloģijas, to izmantošanas izdevīgums šobrīd un paredzamās prognozes tuvākajā nākotnē</vt:lpstr>
      <vt:lpstr>Kas ir SEA?</vt:lpstr>
      <vt:lpstr>Saules starojuma enerģija</vt:lpstr>
      <vt:lpstr>Pieejamās tehnoloģijas</vt:lpstr>
      <vt:lpstr>Šodienas situācija LR (+ un -)</vt:lpstr>
      <vt:lpstr>Investīcijas un izdevīgums</vt:lpstr>
      <vt:lpstr>Saules siltuma sistēmas: Galvenais priekšnosacījums (1)</vt:lpstr>
      <vt:lpstr>Saules siltuma sistēmas: Galvenais priekšnosacījums (2)</vt:lpstr>
      <vt:lpstr>Problēmas</vt:lpstr>
      <vt:lpstr>Saules elektrostacijas (Talsu rajons)</vt:lpstr>
      <vt:lpstr>Saules elektrostacijas (Liepājas rajons)</vt:lpstr>
      <vt:lpstr>Saules elektrostacijas (Klapkalnciems)</vt:lpstr>
      <vt:lpstr>Saules elektrostacijas (Babītes pag.)</vt:lpstr>
      <vt:lpstr>Saules elektrostacijas (Tīnūžu pag.)</vt:lpstr>
      <vt:lpstr>Saules elektrostacijas (1)</vt:lpstr>
      <vt:lpstr>Saules elektrostacijas (2)</vt:lpstr>
      <vt:lpstr>Ieteikumi problēmas risināšanai </vt:lpstr>
      <vt:lpstr>Kas būtu jānodrošina pircējam?</vt:lpstr>
      <vt:lpstr>Vēl ir daudz iespēju saules enerģiju izmantot pilnvērtīgāk</vt:lpstr>
      <vt:lpstr>Optimāli izveidota sistēma Latvijā</vt:lpstr>
      <vt:lpstr>Prognozes tuvākajai nākotnei</vt:lpstr>
      <vt:lpstr>Paldies par uzmanību!</vt:lpstr>
    </vt:vector>
  </TitlesOfParts>
  <Company>RTU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Saules energotehnoloģijas mājsaimniecības sektoram</dc:title>
  <dc:creator>dzintars.jaunzems</dc:creator>
  <cp:lastModifiedBy>George Indulen</cp:lastModifiedBy>
  <cp:revision>152</cp:revision>
  <dcterms:created xsi:type="dcterms:W3CDTF">2010-10-08T10:26:26Z</dcterms:created>
  <dcterms:modified xsi:type="dcterms:W3CDTF">2012-04-17T16:48:00Z</dcterms:modified>
</cp:coreProperties>
</file>